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3" r:id="rId2"/>
    <p:sldId id="256" r:id="rId3"/>
    <p:sldId id="28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456" y="-96"/>
      </p:cViewPr>
      <p:guideLst>
        <p:guide orient="horz" pos="2160"/>
        <p:guide pos="2880"/>
      </p:guideLst>
    </p:cSldViewPr>
  </p:slideViewPr>
  <p:notesTextViewPr>
    <p:cViewPr>
      <p:scale>
        <a:sx n="100" d="100"/>
        <a:sy n="100" d="100"/>
      </p:scale>
      <p:origin x="0" y="0"/>
    </p:cViewPr>
  </p:notesTextViewPr>
  <p:notesViewPr>
    <p:cSldViewPr snapToGrid="0" snapToObjects="1">
      <p:cViewPr>
        <p:scale>
          <a:sx n="72" d="100"/>
          <a:sy n="72" d="100"/>
        </p:scale>
        <p:origin x="-2912" y="-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3E097-1632-9F4A-B6C8-02B3EADCD4B0}" type="datetimeFigureOut">
              <a:rPr lang="en-US" smtClean="0"/>
              <a:t>3/27/14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8B50D-C5CD-FF46-BB3C-BAC01F5F6A2E}" type="slidenum">
              <a:rPr lang="en-US" smtClean="0"/>
              <a:t>‹#›</a:t>
            </a:fld>
            <a:endParaRPr lang="en-US"/>
          </a:p>
        </p:txBody>
      </p:sp>
    </p:spTree>
    <p:extLst>
      <p:ext uri="{BB962C8B-B14F-4D97-AF65-F5344CB8AC3E}">
        <p14:creationId xmlns:p14="http://schemas.microsoft.com/office/powerpoint/2010/main" val="6234288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8B50D-C5CD-FF46-BB3C-BAC01F5F6A2E}" type="slidenum">
              <a:rPr lang="en-US" smtClean="0"/>
              <a:t>1</a:t>
            </a:fld>
            <a:endParaRPr lang="en-US"/>
          </a:p>
        </p:txBody>
      </p:sp>
    </p:spTree>
    <p:extLst>
      <p:ext uri="{BB962C8B-B14F-4D97-AF65-F5344CB8AC3E}">
        <p14:creationId xmlns:p14="http://schemas.microsoft.com/office/powerpoint/2010/main" val="190724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The future.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a wonderful future is reserved for God’s children! The Bible is full of promises with the assurance of salvation </a:t>
            </a:r>
            <a:r>
              <a:rPr lang="en-US" sz="1200" i="1" kern="1200" dirty="0" smtClean="0">
                <a:solidFill>
                  <a:schemeClr val="tx1"/>
                </a:solidFill>
                <a:effectLst/>
                <a:latin typeface="+mn-lt"/>
                <a:ea typeface="+mn-ea"/>
                <a:cs typeface="+mn-cs"/>
              </a:rPr>
              <a:t>(Ps. 37:39).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Sadness is not a sin. After all, look at how often Jesus felt sad. We mustn’t feel guilty because of sadness or depression. After all, in some cases we have good reasons to be hurting. How can you use the biblical truths stated above to help you cope with whatever struggles you are facing now?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10</a:t>
            </a:fld>
            <a:endParaRPr lang="en-US"/>
          </a:p>
        </p:txBody>
      </p:sp>
    </p:spTree>
    <p:extLst>
      <p:ext uri="{BB962C8B-B14F-4D97-AF65-F5344CB8AC3E}">
        <p14:creationId xmlns:p14="http://schemas.microsoft.com/office/powerpoint/2010/main" val="256775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The Consequences of Discouragement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 cried like a swift or thrush, I moaned like a mourning dove. My eyes grew weak as I looked to the heavens. I am troubled; O Lord, come to my aid!”</a:t>
            </a:r>
            <a:r>
              <a:rPr lang="en-US" sz="1200" i="1" kern="1200" dirty="0" smtClean="0">
                <a:solidFill>
                  <a:schemeClr val="tx1"/>
                </a:solidFill>
                <a:effectLst/>
                <a:latin typeface="+mn-lt"/>
                <a:ea typeface="+mn-ea"/>
                <a:cs typeface="+mn-cs"/>
              </a:rPr>
              <a:t> (Isa. 38:14, NIV).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biblical description above leaves no doubt about the strong pain manifested by Hezekiah’s crying out loud. There are cultural differences in manifesting emotional distress.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11</a:t>
            </a:fld>
            <a:endParaRPr lang="en-US"/>
          </a:p>
        </p:txBody>
      </p:sp>
    </p:spTree>
    <p:extLst>
      <p:ext uri="{BB962C8B-B14F-4D97-AF65-F5344CB8AC3E}">
        <p14:creationId xmlns:p14="http://schemas.microsoft.com/office/powerpoint/2010/main" val="137241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in certain contexts suffer in silence, avoiding any obvious or visible complaint. Others (like Hezekiah) use moaning and wailing when going through sorrow. There also are personal differences; some people are able to approach death with more tranquility than others can.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Depressive symptoms are commonly found in individuals with a prolonged or terminal disease. Hezekiah was suffering from illness, and its gravity announced death. Thus, he experienced a spell of depression as described in Isaiah 38. Depressive symptoms are so painful that many will attempt suicide to end this horrible experience. In fact, more than 10 percent of clinically depressed patients kill themselves. Clearly, clinical depression is a serious matter and must be treated that way.</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12</a:t>
            </a:fld>
            <a:endParaRPr lang="en-US"/>
          </a:p>
        </p:txBody>
      </p:sp>
    </p:spTree>
    <p:extLst>
      <p:ext uri="{BB962C8B-B14F-4D97-AF65-F5344CB8AC3E}">
        <p14:creationId xmlns:p14="http://schemas.microsoft.com/office/powerpoint/2010/main" val="110484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What symptoms are expressed in the following texts?</a:t>
            </a:r>
          </a:p>
          <a:p>
            <a:pPr marR="0" algn="l" defTabSz="457200" rtl="0" eaLnBrk="1" fontAlgn="auto" latinLnBrk="0" hangingPunct="1">
              <a:lnSpc>
                <a:spcPct val="100000"/>
              </a:lnSpc>
              <a:spcBef>
                <a:spcPts val="0"/>
              </a:spcBef>
              <a:spcAft>
                <a:spcPts val="0"/>
              </a:spcAft>
              <a:buClrTx/>
              <a:buSzTx/>
              <a:tabLst/>
              <a:defRPr/>
            </a:pPr>
            <a:endParaRPr lang="en-US" sz="1200" kern="1200" dirty="0" smtClean="0">
              <a:solidFill>
                <a:schemeClr val="tx1"/>
              </a:solidFill>
              <a:effectLst/>
              <a:latin typeface="+mn-lt"/>
              <a:ea typeface="+mn-ea"/>
              <a:cs typeface="+mn-cs"/>
            </a:endParaRPr>
          </a:p>
          <a:p>
            <a:pPr marL="628650" lvl="1" indent="-171450">
              <a:buFont typeface="Arial"/>
              <a:buChar char="•"/>
            </a:pPr>
            <a:r>
              <a:rPr lang="en-US" dirty="0" smtClean="0"/>
              <a:t>Ps. 31:10</a:t>
            </a:r>
          </a:p>
          <a:p>
            <a:pPr marL="628650" lvl="1" indent="-171450">
              <a:buFont typeface="Arial"/>
              <a:buChar char="•"/>
            </a:pPr>
            <a:r>
              <a:rPr lang="en-US" dirty="0" smtClean="0"/>
              <a:t>Ps. 77:4</a:t>
            </a:r>
          </a:p>
          <a:p>
            <a:pPr marL="628650" lvl="1" indent="-171450">
              <a:buFont typeface="Arial"/>
              <a:buChar char="•"/>
            </a:pPr>
            <a:r>
              <a:rPr lang="en-US" dirty="0" smtClean="0"/>
              <a:t>Ps. 102:4,5</a:t>
            </a:r>
          </a:p>
          <a:p>
            <a:pPr marL="628650" lvl="1" indent="-171450">
              <a:buFont typeface="Arial"/>
              <a:buChar char="•"/>
            </a:pPr>
            <a:r>
              <a:rPr lang="en-US" dirty="0" smtClean="0"/>
              <a:t>1 Kings 19:4</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13</a:t>
            </a:fld>
            <a:endParaRPr lang="en-US"/>
          </a:p>
        </p:txBody>
      </p:sp>
    </p:spTree>
    <p:extLst>
      <p:ext uri="{BB962C8B-B14F-4D97-AF65-F5344CB8AC3E}">
        <p14:creationId xmlns:p14="http://schemas.microsoft.com/office/powerpoint/2010/main" val="127410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Depression causes a variety of painful manifestations: (a) a deep sense of sadness (sorrow), (b) a lack of motivation to do anything, even enjoyable activities, (c) a change in appetite and either weight loss or gain, </a:t>
            </a:r>
          </a:p>
          <a:p>
            <a:endParaRPr lang="en-US" sz="1200" kern="1200" dirty="0" smtClean="0">
              <a:solidFill>
                <a:schemeClr val="tx1"/>
              </a:solidFill>
              <a:effectLst/>
              <a:latin typeface="+mn-lt"/>
              <a:ea typeface="+mn-ea"/>
              <a:cs typeface="+mn-cs"/>
            </a:endParaRPr>
          </a:p>
          <a:p>
            <a:pPr marL="0" indent="0">
              <a:buNone/>
            </a:pPr>
            <a:r>
              <a:rPr lang="en-US" sz="1200" b="1" dirty="0" smtClean="0">
                <a:solidFill>
                  <a:srgbClr val="000000"/>
                </a:solidFill>
                <a:effectLst>
                  <a:outerShdw blurRad="38100" dist="38100" dir="2700000" algn="tl">
                    <a:srgbClr val="000000">
                      <a:alpha val="43137"/>
                    </a:srgbClr>
                  </a:outerShdw>
                </a:effectLst>
              </a:rPr>
              <a:t>(a) deep sense </a:t>
            </a:r>
            <a:r>
              <a:rPr lang="en-US" sz="1200" dirty="0" smtClean="0">
                <a:solidFill>
                  <a:srgbClr val="000000"/>
                </a:solidFill>
              </a:rPr>
              <a:t>of sadness (sorrow), </a:t>
            </a:r>
          </a:p>
          <a:p>
            <a:pPr marL="0" indent="0">
              <a:buNone/>
            </a:pPr>
            <a:r>
              <a:rPr lang="en-US" sz="1200" b="1" dirty="0" smtClean="0">
                <a:solidFill>
                  <a:srgbClr val="000000"/>
                </a:solidFill>
                <a:effectLst>
                  <a:outerShdw blurRad="38100" dist="38100" dir="2700000" algn="tl">
                    <a:srgbClr val="000000">
                      <a:alpha val="43137"/>
                    </a:srgbClr>
                  </a:outerShdw>
                </a:effectLst>
              </a:rPr>
              <a:t>(b) lack of motivation </a:t>
            </a:r>
            <a:r>
              <a:rPr lang="en-US" sz="1200" dirty="0" smtClean="0">
                <a:solidFill>
                  <a:srgbClr val="000000"/>
                </a:solidFill>
              </a:rPr>
              <a:t>to do anything, even enjoyable activities, </a:t>
            </a:r>
          </a:p>
          <a:p>
            <a:pPr marL="0" indent="0">
              <a:buNone/>
            </a:pPr>
            <a:r>
              <a:rPr lang="en-US" sz="1200" b="1" dirty="0" smtClean="0">
                <a:solidFill>
                  <a:srgbClr val="000000"/>
                </a:solidFill>
                <a:effectLst>
                  <a:outerShdw blurRad="38100" dist="38100" dir="2700000" algn="tl">
                    <a:srgbClr val="000000">
                      <a:alpha val="43137"/>
                    </a:srgbClr>
                  </a:outerShdw>
                </a:effectLst>
              </a:rPr>
              <a:t>(c) change in appetite</a:t>
            </a:r>
            <a:r>
              <a:rPr lang="en-US" sz="1200" dirty="0" smtClean="0">
                <a:solidFill>
                  <a:srgbClr val="000000"/>
                </a:solidFill>
              </a:rPr>
              <a:t> and either weight loss or gain, </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14</a:t>
            </a:fld>
            <a:endParaRPr lang="en-US"/>
          </a:p>
        </p:txBody>
      </p:sp>
    </p:spTree>
    <p:extLst>
      <p:ext uri="{BB962C8B-B14F-4D97-AF65-F5344CB8AC3E}">
        <p14:creationId xmlns:p14="http://schemas.microsoft.com/office/powerpoint/2010/main" val="314209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 sleep disturbances, </a:t>
            </a:r>
            <a:r>
              <a:rPr lang="en-US" sz="1200" kern="1200" dirty="0" smtClean="0">
                <a:solidFill>
                  <a:schemeClr val="tx1"/>
                </a:solidFill>
                <a:effectLst/>
                <a:latin typeface="+mn-lt"/>
                <a:ea typeface="+mn-ea"/>
                <a:cs typeface="+mn-cs"/>
              </a:rPr>
              <a:t>sleeping either not enough or too much,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 feelings of low self-esteem,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 poor reasoning and memory</a:t>
            </a:r>
            <a:r>
              <a:rPr lang="en-US" sz="1200" kern="1200" dirty="0" smtClean="0">
                <a:solidFill>
                  <a:schemeClr val="tx1"/>
                </a:solidFill>
                <a:effectLst/>
                <a:latin typeface="+mn-lt"/>
                <a:ea typeface="+mn-ea"/>
                <a:cs typeface="+mn-cs"/>
              </a:rPr>
              <a:t>, and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 thoughts of death and suicide.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people experience just one or two symptoms, while others manifest several and suffer for months until the episode ends. In any case, the burden of depression is enormous and must be relieved by medical and spiritual intervention.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15</a:t>
            </a:fld>
            <a:endParaRPr lang="en-US"/>
          </a:p>
        </p:txBody>
      </p:sp>
    </p:spTree>
    <p:extLst>
      <p:ext uri="{BB962C8B-B14F-4D97-AF65-F5344CB8AC3E}">
        <p14:creationId xmlns:p14="http://schemas.microsoft.com/office/powerpoint/2010/main" val="2293971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We all suffer sadness and discouragement in one form or another for one reason or another at one time or another. What things bring you down and why? Recall incidents of God’s past guidance in your life. What hope and encouragement can you draw from remembering the Lord’s leading? Why is it important to keep those memories alive?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16</a:t>
            </a:fld>
            <a:endParaRPr lang="en-US"/>
          </a:p>
        </p:txBody>
      </p:sp>
    </p:spTree>
    <p:extLst>
      <p:ext uri="{BB962C8B-B14F-4D97-AF65-F5344CB8AC3E}">
        <p14:creationId xmlns:p14="http://schemas.microsoft.com/office/powerpoint/2010/main" val="331702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Relief From Depression</a:t>
            </a:r>
          </a:p>
          <a:p>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Psalm 39:2–7. What happened when David remained silent? And what was the result of his speaking up?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17</a:t>
            </a:fld>
            <a:endParaRPr lang="en-US"/>
          </a:p>
        </p:txBody>
      </p:sp>
    </p:spTree>
    <p:extLst>
      <p:ext uri="{BB962C8B-B14F-4D97-AF65-F5344CB8AC3E}">
        <p14:creationId xmlns:p14="http://schemas.microsoft.com/office/powerpoint/2010/main" val="188014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most emotional disorders, depression necessitates that the sufferer speak about his or her struggles. This act alone can begin to initiate healing. Approaching the Lord in fervent and sincere prayer is a safe way to release tension and psychological pain. Often more is needed, but it can be a good start.</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18</a:t>
            </a:fld>
            <a:endParaRPr lang="en-US"/>
          </a:p>
        </p:txBody>
      </p:sp>
    </p:spTree>
    <p:extLst>
      <p:ext uri="{BB962C8B-B14F-4D97-AF65-F5344CB8AC3E}">
        <p14:creationId xmlns:p14="http://schemas.microsoft.com/office/powerpoint/2010/main" val="386838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1005" y="518484"/>
            <a:ext cx="3196725" cy="2397544"/>
          </a:xfrm>
        </p:spPr>
      </p:sp>
      <p:sp>
        <p:nvSpPr>
          <p:cNvPr id="3" name="Notes Placeholder 2"/>
          <p:cNvSpPr>
            <a:spLocks noGrp="1"/>
          </p:cNvSpPr>
          <p:nvPr>
            <p:ph type="body" idx="1"/>
          </p:nvPr>
        </p:nvSpPr>
        <p:spPr>
          <a:xfrm>
            <a:off x="685800" y="2967480"/>
            <a:ext cx="5486400" cy="4114800"/>
          </a:xfrm>
        </p:spPr>
        <p:txBody>
          <a:bodyPr/>
          <a:lstStyle/>
          <a:p>
            <a:r>
              <a:rPr lang="en-US" sz="1200" kern="1200" dirty="0" smtClean="0">
                <a:solidFill>
                  <a:schemeClr val="tx1"/>
                </a:solidFill>
                <a:effectLst/>
                <a:latin typeface="+mn-lt"/>
                <a:ea typeface="+mn-ea"/>
                <a:cs typeface="+mn-cs"/>
              </a:rPr>
              <a:t>A basic coping strategy for depression consists of talking to a friend (or a therapist) who knows how to listen and, even better, who knows how to help access more intensive resources, if needed. There is a healing effect in verbalizing thoughts and feelings. The church community can provide an excellent context to help the discouraged, but often this is insufficient, especially when professional care is required. Nevertheless, it is important for anyone going through hard times who feels discouraged or even depressed to have someone they trust to talk to. Sometimes merely talking to someone can go a long way in helping a person feel better.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Read Psalm 55:17</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promise is there? Why should this promise mean so much to us?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counselor’s appointment, if possible at all, may not be available until next week, but like David—who learned how to get help any hour of the day or any day of the week—we, too, can turn to the Lord at any time. David knew that the Lord heard his voice, and that greatly encouraged him.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 secular psychologists are recommending that clients who believe in prayer, pray. All of us, even when not suffering with something such as clinical depression, can experience the impact of how praying to the Lord does help make us feel better. No matter who we are or the depths of our discouragement, having a relationship with God can go a long way in bringing us hope and encouragement and healing.</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Ellen G. White once described prayer as “the opening of the heart to God as to a friend.”</a:t>
            </a:r>
            <a:r>
              <a:rPr lang="en-US" sz="1200" i="1" kern="1200" dirty="0" smtClean="0">
                <a:solidFill>
                  <a:schemeClr val="tx1"/>
                </a:solidFill>
                <a:effectLst/>
                <a:latin typeface="+mn-lt"/>
                <a:ea typeface="+mn-ea"/>
                <a:cs typeface="+mn-cs"/>
              </a:rPr>
              <a:t>—Testimonies for the Church, </a:t>
            </a:r>
            <a:r>
              <a:rPr lang="en-US" sz="1200" kern="1200" dirty="0" smtClean="0">
                <a:solidFill>
                  <a:schemeClr val="tx1"/>
                </a:solidFill>
                <a:effectLst/>
                <a:latin typeface="+mn-lt"/>
                <a:ea typeface="+mn-ea"/>
                <a:cs typeface="+mn-cs"/>
              </a:rPr>
              <a:t>vol. 4, p. 533. </a:t>
            </a:r>
            <a:r>
              <a:rPr lang="en-US" sz="1200" b="1" kern="1200" dirty="0" smtClean="0">
                <a:solidFill>
                  <a:schemeClr val="tx1"/>
                </a:solidFill>
                <a:effectLst/>
                <a:latin typeface="+mn-lt"/>
                <a:ea typeface="+mn-ea"/>
                <a:cs typeface="+mn-cs"/>
              </a:rPr>
              <a:t>Though prayer doesn’t always solve all our problems, how does it help us deal with them?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19</a:t>
            </a:fld>
            <a:endParaRPr lang="en-US"/>
          </a:p>
        </p:txBody>
      </p:sp>
    </p:spTree>
    <p:extLst>
      <p:ext uri="{BB962C8B-B14F-4D97-AF65-F5344CB8AC3E}">
        <p14:creationId xmlns:p14="http://schemas.microsoft.com/office/powerpoint/2010/main" val="367969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Lesson 7</a:t>
            </a:r>
            <a:endParaRPr lang="en-US" sz="1200" kern="1200" dirty="0" smtClean="0">
              <a:solidFill>
                <a:schemeClr val="tx1"/>
              </a:solidFill>
              <a:effectLst/>
              <a:latin typeface="+mn-lt"/>
              <a:ea typeface="+mn-ea"/>
              <a:cs typeface="+mn-cs"/>
            </a:endParaRPr>
          </a:p>
          <a:p>
            <a:r>
              <a:rPr lang="en-US" sz="1200" kern="1200" cap="all" dirty="0" smtClean="0">
                <a:solidFill>
                  <a:schemeClr val="tx1"/>
                </a:solidFill>
                <a:effectLst/>
                <a:latin typeface="+mn-lt"/>
                <a:ea typeface="+mn-ea"/>
                <a:cs typeface="+mn-cs"/>
              </a:rPr>
              <a:t>Hope Against Depression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for This Week’s Study:</a:t>
            </a:r>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Psalm 42; 31:10; 32:1–5; 1 John 1:9; Mic. 7:1–7; Rev. 21:2–4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a:t>
            </a:fld>
            <a:endParaRPr lang="en-US"/>
          </a:p>
        </p:txBody>
      </p:sp>
    </p:spTree>
    <p:extLst>
      <p:ext uri="{BB962C8B-B14F-4D97-AF65-F5344CB8AC3E}">
        <p14:creationId xmlns:p14="http://schemas.microsoft.com/office/powerpoint/2010/main" val="120841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The Need for Forgiveness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How did David find relief in his agony? </a:t>
            </a:r>
            <a:r>
              <a:rPr lang="en-US" sz="1200" i="1" kern="1200" dirty="0" smtClean="0">
                <a:solidFill>
                  <a:schemeClr val="tx1"/>
                </a:solidFill>
                <a:effectLst/>
                <a:latin typeface="+mn-lt"/>
                <a:ea typeface="+mn-ea"/>
                <a:cs typeface="+mn-cs"/>
              </a:rPr>
              <a:t>Ps. 32:1–5; see also 1 John 1:9. </a:t>
            </a:r>
            <a:r>
              <a:rPr lang="en-US" sz="1200" b="1" kern="1200" dirty="0" smtClean="0">
                <a:solidFill>
                  <a:schemeClr val="tx1"/>
                </a:solidFill>
                <a:effectLst/>
                <a:latin typeface="+mn-lt"/>
                <a:ea typeface="+mn-ea"/>
                <a:cs typeface="+mn-cs"/>
              </a:rPr>
              <a:t>How can we find this same thing for ourselves?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20</a:t>
            </a:fld>
            <a:endParaRPr lang="en-US"/>
          </a:p>
        </p:txBody>
      </p:sp>
    </p:spTree>
    <p:extLst>
      <p:ext uri="{BB962C8B-B14F-4D97-AF65-F5344CB8AC3E}">
        <p14:creationId xmlns:p14="http://schemas.microsoft.com/office/powerpoint/2010/main" val="2668783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853" y="420746"/>
            <a:ext cx="3020313" cy="2265235"/>
          </a:xfrm>
        </p:spPr>
      </p:sp>
      <p:sp>
        <p:nvSpPr>
          <p:cNvPr id="3" name="Notes Placeholder 2"/>
          <p:cNvSpPr>
            <a:spLocks noGrp="1"/>
          </p:cNvSpPr>
          <p:nvPr>
            <p:ph type="body" idx="1"/>
          </p:nvPr>
        </p:nvSpPr>
        <p:spPr>
          <a:xfrm>
            <a:off x="685800" y="2879280"/>
            <a:ext cx="5486400" cy="4114800"/>
          </a:xfrm>
        </p:spPr>
        <p:txBody>
          <a:bodyPr/>
          <a:lstStyle/>
          <a:p>
            <a:r>
              <a:rPr lang="en-US" sz="1200" kern="1200" dirty="0" smtClean="0">
                <a:solidFill>
                  <a:schemeClr val="tx1"/>
                </a:solidFill>
                <a:effectLst/>
                <a:latin typeface="+mn-lt"/>
                <a:ea typeface="+mn-ea"/>
                <a:cs typeface="+mn-cs"/>
              </a:rPr>
              <a:t>The guilt produced by </a:t>
            </a:r>
            <a:r>
              <a:rPr lang="en-US" sz="1200" kern="1200" dirty="0" err="1" smtClean="0">
                <a:solidFill>
                  <a:schemeClr val="tx1"/>
                </a:solidFill>
                <a:effectLst/>
                <a:latin typeface="+mn-lt"/>
                <a:ea typeface="+mn-ea"/>
                <a:cs typeface="+mn-cs"/>
              </a:rPr>
              <a:t>unconfessed</a:t>
            </a:r>
            <a:r>
              <a:rPr lang="en-US" sz="1200" kern="1200" dirty="0" smtClean="0">
                <a:solidFill>
                  <a:schemeClr val="tx1"/>
                </a:solidFill>
                <a:effectLst/>
                <a:latin typeface="+mn-lt"/>
                <a:ea typeface="+mn-ea"/>
                <a:cs typeface="+mn-cs"/>
              </a:rPr>
              <a:t> sins may become extremely painful. The expressions used by David are a clear indication of intense, inward pain. Psalm 32 and other passages in Psalms show the severity of David’s emotional distress.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we meet sufferers of depression, we must be extremely careful not to blame them for not having confessed their sins! Nor should we simply conclude that they are wicked people, and that’s why they are in distress. It is unfortunate that many people seem to be able to offer concern and understanding to those suffering from an organic malady, true clinical depression, but tend to be quite judgmental in dealing with mental or emotional turmoil brought about by their own wrong actions.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Edgar Allen Poe in his story “Tell-Tale Heart” tells of a man who committed murder and hid the victim’s body under the floorboards of the room in which the murder had been committed. He hoped to leave his guilt hidden with the body, but a strong sense of remorse grew within him. One day he heard the victim’s heart beat; and the beat grew louder and louder. Later it became clear that the pounding was coming not from the grave below but rather from his own heart.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times, those who have confessed their sins still suffer greatly from a sense of guilt. They often feel unworthy of forgiveness and lament the horrible suffering that they have brought through their sins, even though they have been confessed and are, by faith, forgiven by God. This, too, can be a great source of emotional distress. In such cases, it’s important to focus on God’s promises of healing and of acceptance, even for the worst of sins.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21</a:t>
            </a:fld>
            <a:endParaRPr lang="en-US"/>
          </a:p>
        </p:txBody>
      </p:sp>
    </p:spTree>
    <p:extLst>
      <p:ext uri="{BB962C8B-B14F-4D97-AF65-F5344CB8AC3E}">
        <p14:creationId xmlns:p14="http://schemas.microsoft.com/office/powerpoint/2010/main" val="808993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can’t undo the past; what we can do, by God’s grace, is seek to learn from our past mistakes and, to whatever degree possible, make restitution for whatever wrong we have done.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Many, having confessed their sins, still struggle with guilt over them. Why is it so important that we acknowledge our sins, take responsibility for them, and learn to move on and get past whatever wrongs we have done?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Hope Against Distress</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was the prophet’s way out of the surrounding social and interpersonal problems?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Mic. 7:1–7.</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just the first six verses of his story, Micah describes a complete smorgasbord of immoral, unethical, and aggressive acts present in his time. Oppression and abuse of various kinds, lack of respect and consideration, corruption, and deceit have all been present since the inception of sin. We all face it even today. Just take today’s newspaper, and you can find a direct correlation with Israel’s misery at that time. This sociological chaos becomes especially hurtful when touching close to home—neighbor, friend, spouse, child, parent </a:t>
            </a:r>
            <a:r>
              <a:rPr lang="en-US" sz="1200" i="1" kern="1200" dirty="0" smtClean="0">
                <a:solidFill>
                  <a:schemeClr val="tx1"/>
                </a:solidFill>
                <a:effectLst/>
                <a:latin typeface="+mn-lt"/>
                <a:ea typeface="+mn-ea"/>
                <a:cs typeface="+mn-cs"/>
              </a:rPr>
              <a:t>(Mic. 7:5, 6).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22</a:t>
            </a:fld>
            <a:endParaRPr lang="en-US"/>
          </a:p>
        </p:txBody>
      </p:sp>
    </p:spTree>
    <p:extLst>
      <p:ext uri="{BB962C8B-B14F-4D97-AF65-F5344CB8AC3E}">
        <p14:creationId xmlns:p14="http://schemas.microsoft.com/office/powerpoint/2010/main" val="3807970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Highly defective interpersonal relationships cause much stress and are associated with depression. Clearly stated by Micah </a:t>
            </a:r>
            <a:r>
              <a:rPr lang="en-US" sz="1200" i="1" kern="1200" dirty="0" smtClean="0">
                <a:solidFill>
                  <a:schemeClr val="tx1"/>
                </a:solidFill>
                <a:effectLst/>
                <a:latin typeface="+mn-lt"/>
                <a:ea typeface="+mn-ea"/>
                <a:cs typeface="+mn-cs"/>
              </a:rPr>
              <a:t>(vs. 7), </a:t>
            </a:r>
            <a:r>
              <a:rPr lang="en-US" sz="1200" kern="1200" dirty="0" smtClean="0">
                <a:solidFill>
                  <a:schemeClr val="tx1"/>
                </a:solidFill>
                <a:effectLst/>
                <a:latin typeface="+mn-lt"/>
                <a:ea typeface="+mn-ea"/>
                <a:cs typeface="+mn-cs"/>
              </a:rPr>
              <a:t>the vital element to survive in the middle of a crisis is hope.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23</a:t>
            </a:fld>
            <a:endParaRPr lang="en-US"/>
          </a:p>
        </p:txBody>
      </p:sp>
    </p:spTree>
    <p:extLst>
      <p:ext uri="{BB962C8B-B14F-4D97-AF65-F5344CB8AC3E}">
        <p14:creationId xmlns:p14="http://schemas.microsoft.com/office/powerpoint/2010/main" val="3637962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Hope is essential if we are to live our lives with a reasonable amount of mental health. Hope must be alive even for the unbeliever—youth in search of employment must hope that they’ll find a job, a lost traveler will hope to find his way, and investors who have lost their money must believe that there will be better times. Living with no hope leads to meaninglessness and death.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Italian philosopher and poet Dante Alighieri (</a:t>
            </a:r>
            <a:r>
              <a:rPr lang="en-US" sz="1200" kern="1200" cap="small" dirty="0" err="1" smtClean="0">
                <a:solidFill>
                  <a:schemeClr val="tx1"/>
                </a:solidFill>
                <a:effectLst/>
                <a:latin typeface="+mn-lt"/>
                <a:ea typeface="+mn-ea"/>
                <a:cs typeface="+mn-cs"/>
              </a:rPr>
              <a:t>a.d.</a:t>
            </a:r>
            <a:r>
              <a:rPr lang="en-US" sz="1200" kern="1200" dirty="0" smtClean="0">
                <a:solidFill>
                  <a:schemeClr val="tx1"/>
                </a:solidFill>
                <a:effectLst/>
                <a:latin typeface="+mn-lt"/>
                <a:ea typeface="+mn-ea"/>
                <a:cs typeface="+mn-cs"/>
              </a:rPr>
              <a:t> 1265–1321) attempted to describe hell in his</a:t>
            </a:r>
            <a:r>
              <a:rPr lang="en-US" sz="1200" i="1" kern="1200" dirty="0" smtClean="0">
                <a:solidFill>
                  <a:schemeClr val="tx1"/>
                </a:solidFill>
                <a:effectLst/>
                <a:latin typeface="+mn-lt"/>
                <a:ea typeface="+mn-ea"/>
                <a:cs typeface="+mn-cs"/>
              </a:rPr>
              <a:t> Divine Comedy, </a:t>
            </a:r>
            <a:r>
              <a:rPr lang="en-US" sz="1200" kern="1200" dirty="0" smtClean="0">
                <a:solidFill>
                  <a:schemeClr val="tx1"/>
                </a:solidFill>
                <a:effectLst/>
                <a:latin typeface="+mn-lt"/>
                <a:ea typeface="+mn-ea"/>
                <a:cs typeface="+mn-cs"/>
              </a:rPr>
              <a:t>he envisioned a big sign at the entrance saying: “Abandon all hope, ye who enter here!” The worst possible punishment is to deprive someone of hope.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kind of hope presented in the Bible goes beyond positive anticipation. It encompasses an eventual perfect solution and salvation based on redemption through Jesus Christ. The historic “blessed hope” of Seventh-day Adventists must become the focal point of our lives.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24</a:t>
            </a:fld>
            <a:endParaRPr lang="en-US"/>
          </a:p>
        </p:txBody>
      </p:sp>
    </p:spTree>
    <p:extLst>
      <p:ext uri="{BB962C8B-B14F-4D97-AF65-F5344CB8AC3E}">
        <p14:creationId xmlns:p14="http://schemas.microsoft.com/office/powerpoint/2010/main" val="2475463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7417" y="486926"/>
            <a:ext cx="2508720" cy="1881540"/>
          </a:xfrm>
        </p:spPr>
      </p:sp>
      <p:sp>
        <p:nvSpPr>
          <p:cNvPr id="3" name="Notes Placeholder 2"/>
          <p:cNvSpPr>
            <a:spLocks noGrp="1"/>
          </p:cNvSpPr>
          <p:nvPr>
            <p:ph type="body" idx="1"/>
          </p:nvPr>
        </p:nvSpPr>
        <p:spPr>
          <a:xfrm>
            <a:off x="685800" y="2420640"/>
            <a:ext cx="54864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Hoping for Jesus’ return helps us to gain perspective over the many unpleasant things that surround us and allows us to look in confidence toward eternity.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Look at these promises. What hope is offered there for us? </a:t>
            </a:r>
            <a:r>
              <a:rPr lang="en-US" sz="1200" i="1" kern="1200" dirty="0" smtClean="0">
                <a:solidFill>
                  <a:schemeClr val="tx1"/>
                </a:solidFill>
                <a:effectLst/>
                <a:latin typeface="+mn-lt"/>
                <a:ea typeface="+mn-ea"/>
                <a:cs typeface="+mn-cs"/>
              </a:rPr>
              <a:t>Isa. 65:17, 2 Pet. 3:13, Rev. 21:2–4.</a:t>
            </a:r>
            <a:r>
              <a:rPr lang="en-US" sz="1200" b="1" kern="1200" dirty="0" smtClean="0">
                <a:solidFill>
                  <a:schemeClr val="tx1"/>
                </a:solidFill>
                <a:effectLst/>
                <a:latin typeface="+mn-lt"/>
                <a:ea typeface="+mn-ea"/>
                <a:cs typeface="+mn-cs"/>
              </a:rPr>
              <a:t> Why, in one sense, is this the only hope for any of us?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vision of faith in the new creation can reassure the suffering soul. In the same way that a woman in childbirth contemplates the final result of her child being born and soon “forgets the anguish” </a:t>
            </a:r>
            <a:r>
              <a:rPr lang="en-US" sz="1200" i="1" kern="1200" dirty="0" smtClean="0">
                <a:solidFill>
                  <a:schemeClr val="tx1"/>
                </a:solidFill>
                <a:effectLst/>
                <a:latin typeface="+mn-lt"/>
                <a:ea typeface="+mn-ea"/>
                <a:cs typeface="+mn-cs"/>
              </a:rPr>
              <a:t>(John 16:21, NIV), </a:t>
            </a:r>
            <a:r>
              <a:rPr lang="en-US" sz="1200" kern="1200" dirty="0" smtClean="0">
                <a:solidFill>
                  <a:schemeClr val="tx1"/>
                </a:solidFill>
                <a:effectLst/>
                <a:latin typeface="+mn-lt"/>
                <a:ea typeface="+mn-ea"/>
                <a:cs typeface="+mn-cs"/>
              </a:rPr>
              <a:t>the troubled soul can, by God’s grace, gain hope with the vision of a caring God who promises us a new world without any of the things that bring so much sadness to us in this one.</a:t>
            </a:r>
          </a:p>
          <a:p>
            <a:r>
              <a:rPr lang="en-US" sz="1200"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Further Study: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and reflect on Matthew 26:36–43. Jesus was overwhelmed with sorrow “to the point of death” </a:t>
            </a:r>
            <a:r>
              <a:rPr lang="en-US" sz="1200" i="1" kern="1200" dirty="0" smtClean="0">
                <a:solidFill>
                  <a:schemeClr val="tx1"/>
                </a:solidFill>
                <a:effectLst/>
                <a:latin typeface="+mn-lt"/>
                <a:ea typeface="+mn-ea"/>
                <a:cs typeface="+mn-cs"/>
              </a:rPr>
              <a:t>(vs. 38, NIV).</a:t>
            </a:r>
            <a:r>
              <a:rPr lang="en-US" sz="1200" kern="1200" dirty="0" smtClean="0">
                <a:solidFill>
                  <a:schemeClr val="tx1"/>
                </a:solidFill>
                <a:effectLst/>
                <a:latin typeface="+mn-lt"/>
                <a:ea typeface="+mn-ea"/>
                <a:cs typeface="+mn-cs"/>
              </a:rPr>
              <a:t> Visualize the agony of Jesus, with lack of social support and betrayal from His disciples, seeming separation from God, and the load of guilt from humanity. His suffering exceeds any depressive episode experienced by mortals.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He neared Gethsemane, He became strangely silent. He had often visited this spot for meditation and prayer; but never with a heart so full of sorrow as upon this night of His last agony. Throughout His life on earth He had walked in the light of God’s presence. When in conflict with men who were inspired by the very spirit of Satan, He could say, ‘He that sent Me is with Me: the Father hath not left Me alone; for I do always those things that please Him.’ John 8:29. But now He seemed to be shut out from the light of God’s sustaining presence. Now He was numbered with the transgressors. The guilt of fallen humanity He must bear. Upon Him who knew no sin must be laid the iniquity of us all. So dreadful does sin appear to Him, so great is the weight of guilt which He must bear, that He is tempted to fear it will shut Him out forever from His Father’s love. Feeling how terrible is the wrath of God against transgression, He exclaims, ‘My soul is exceeding sorrowful, even unto death.’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—Ellen G. White, </a:t>
            </a:r>
            <a:r>
              <a:rPr lang="en-US" sz="1200" i="1" kern="1200" dirty="0" smtClean="0">
                <a:solidFill>
                  <a:schemeClr val="tx1"/>
                </a:solidFill>
                <a:effectLst/>
                <a:latin typeface="+mn-lt"/>
                <a:ea typeface="+mn-ea"/>
                <a:cs typeface="+mn-cs"/>
              </a:rPr>
              <a:t>The Desire of Ages, </a:t>
            </a:r>
            <a:r>
              <a:rPr lang="en-US" sz="1200" kern="1200" dirty="0" smtClean="0">
                <a:solidFill>
                  <a:schemeClr val="tx1"/>
                </a:solidFill>
                <a:effectLst/>
                <a:latin typeface="+mn-lt"/>
                <a:ea typeface="+mn-ea"/>
                <a:cs typeface="+mn-cs"/>
              </a:rPr>
              <a:t>p. 685.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878B50D-C5CD-FF46-BB3C-BAC01F5F6A2E}" type="slidenum">
              <a:rPr lang="en-US" smtClean="0"/>
              <a:t>25</a:t>
            </a:fld>
            <a:endParaRPr lang="en-US"/>
          </a:p>
        </p:txBody>
      </p:sp>
    </p:spTree>
    <p:extLst>
      <p:ext uri="{BB962C8B-B14F-4D97-AF65-F5344CB8AC3E}">
        <p14:creationId xmlns:p14="http://schemas.microsoft.com/office/powerpoint/2010/main" val="2379624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82308"/>
          </a:xfrm>
        </p:spPr>
        <p:txBody>
          <a:bodyPr/>
          <a:lstStyle/>
          <a:p>
            <a:r>
              <a:rPr lang="en-US" b="1" cap="all" dirty="0"/>
              <a:t>Discussion Questions: </a:t>
            </a:r>
            <a:endParaRPr lang="en-US" b="1" cap="all" dirty="0" smtClean="0"/>
          </a:p>
          <a:p>
            <a:endParaRPr lang="en-US" dirty="0"/>
          </a:p>
          <a:p>
            <a:pPr marL="171450" indent="-171450">
              <a:buFont typeface="Arial"/>
              <a:buChar char="•"/>
            </a:pPr>
            <a:r>
              <a:rPr lang="en-US" dirty="0" smtClean="0"/>
              <a:t>What </a:t>
            </a:r>
            <a:r>
              <a:rPr lang="en-US" dirty="0"/>
              <a:t>great role can your local church community play in helping those who are suffering depression or emotional distress for any reason at all? Whatever your resources are, no matter how limited, what more can be done to help those in need?</a:t>
            </a:r>
          </a:p>
          <a:p>
            <a:r>
              <a:rPr lang="en-US" dirty="0"/>
              <a:t> </a:t>
            </a:r>
          </a:p>
          <a:p>
            <a:pPr marL="171450" indent="-171450">
              <a:buFont typeface="Arial"/>
              <a:buChar char="•"/>
            </a:pPr>
            <a:r>
              <a:rPr lang="en-US" dirty="0" smtClean="0"/>
              <a:t>How </a:t>
            </a:r>
            <a:r>
              <a:rPr lang="en-US" dirty="0"/>
              <a:t>can you help someone who prays, who counsels, who loves the Lord and who trusts in Him, and yet still feels overwhelmed with sadness, even if they don’t understand why? How can you help them not give up their faith but cling to the hope and promises given in the Word? </a:t>
            </a:r>
          </a:p>
          <a:p>
            <a:r>
              <a:rPr lang="en-US" b="1" dirty="0"/>
              <a:t> </a:t>
            </a:r>
            <a:endParaRPr lang="en-US" dirty="0"/>
          </a:p>
          <a:p>
            <a:pPr marL="171450" indent="-171450">
              <a:buFont typeface="Arial"/>
              <a:buChar char="•"/>
            </a:pPr>
            <a:r>
              <a:rPr lang="en-US" sz="1200" b="1" kern="1200" dirty="0" smtClean="0">
                <a:solidFill>
                  <a:schemeClr val="tx1"/>
                </a:solidFill>
                <a:effectLst/>
                <a:latin typeface="+mn-lt"/>
                <a:ea typeface="+mn-ea"/>
                <a:cs typeface="+mn-cs"/>
              </a:rPr>
              <a:t>One of the greatest mistakes a person can make is to believe that because they feel so down, so depressed, so hopeless, it means that God has abandoned them. Why is that, first of all, not true?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26</a:t>
            </a:fld>
            <a:endParaRPr lang="en-US"/>
          </a:p>
        </p:txBody>
      </p:sp>
    </p:spTree>
    <p:extLst>
      <p:ext uri="{BB962C8B-B14F-4D97-AF65-F5344CB8AC3E}">
        <p14:creationId xmlns:p14="http://schemas.microsoft.com/office/powerpoint/2010/main" val="1758186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What Bible characters (such as Elijah, Jeremiah, John the Baptist in jail, Jesus in Gethsemane) can you point them to in order to show them that sadness and discouragement do not mean God has forsaken them?</a:t>
            </a:r>
          </a:p>
          <a:p>
            <a:pPr marL="171450" indent="-171450">
              <a:buFont typeface="Arial"/>
              <a:buChar char="•"/>
            </a:pPr>
            <a:r>
              <a:rPr lang="en-US" sz="1200" b="1" kern="1200" dirty="0" smtClean="0">
                <a:solidFill>
                  <a:schemeClr val="tx1"/>
                </a:solidFill>
                <a:effectLst/>
                <a:latin typeface="+mn-lt"/>
                <a:ea typeface="+mn-ea"/>
                <a:cs typeface="+mn-cs"/>
              </a:rPr>
              <a:t> How can you help them learn that feelings are not a good barometer of faith?</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27</a:t>
            </a:fld>
            <a:endParaRPr lang="en-US"/>
          </a:p>
        </p:txBody>
      </p:sp>
    </p:spTree>
    <p:extLst>
      <p:ext uri="{BB962C8B-B14F-4D97-AF65-F5344CB8AC3E}">
        <p14:creationId xmlns:p14="http://schemas.microsoft.com/office/powerpoint/2010/main" val="2293220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Healing Promise</a:t>
            </a:r>
          </a:p>
          <a:p>
            <a:endParaRPr lang="en-US" b="1" dirty="0" smtClean="0"/>
          </a:p>
          <a:p>
            <a:pPr marL="0" indent="0" algn="ctr">
              <a:buNone/>
            </a:pPr>
            <a:r>
              <a:rPr lang="en-US" sz="1200" b="1" dirty="0" smtClean="0">
                <a:latin typeface="Adobe Caslon Pro"/>
                <a:cs typeface="Adobe Caslon Pro"/>
              </a:rPr>
              <a:t>“The Lord is close to the brokenhearted and saves those who are crushed in spirit” </a:t>
            </a:r>
          </a:p>
          <a:p>
            <a:pPr marL="0" indent="0" algn="ctr">
              <a:buNone/>
            </a:pPr>
            <a:r>
              <a:rPr lang="en-US" i="1" dirty="0" smtClean="0">
                <a:latin typeface="Adobe Caslon Pro"/>
                <a:cs typeface="Adobe Caslon Pro"/>
              </a:rPr>
              <a:t>Psalm 34:18, NIV</a:t>
            </a:r>
            <a:endParaRPr lang="en-US" dirty="0" smtClean="0">
              <a:latin typeface="Adobe Caslon Pro"/>
              <a:cs typeface="Adobe Caslon Pro"/>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28</a:t>
            </a:fld>
            <a:endParaRPr lang="en-US"/>
          </a:p>
        </p:txBody>
      </p:sp>
    </p:spTree>
    <p:extLst>
      <p:ext uri="{BB962C8B-B14F-4D97-AF65-F5344CB8AC3E}">
        <p14:creationId xmlns:p14="http://schemas.microsoft.com/office/powerpoint/2010/main" val="34643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Lord is close to the brokenhearted and saves those who are crushed in spirit” </a:t>
            </a:r>
            <a:r>
              <a:rPr lang="en-US" sz="1200" i="1" kern="1200" dirty="0" smtClean="0">
                <a:solidFill>
                  <a:schemeClr val="tx1"/>
                </a:solidFill>
                <a:effectLst/>
                <a:latin typeface="+mn-lt"/>
                <a:ea typeface="+mn-ea"/>
                <a:cs typeface="+mn-cs"/>
              </a:rPr>
              <a:t>(Psalm 34:18, NIV).</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3</a:t>
            </a:fld>
            <a:endParaRPr lang="en-US"/>
          </a:p>
        </p:txBody>
      </p:sp>
    </p:spTree>
    <p:extLst>
      <p:ext uri="{BB962C8B-B14F-4D97-AF65-F5344CB8AC3E}">
        <p14:creationId xmlns:p14="http://schemas.microsoft.com/office/powerpoint/2010/main" val="384973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Introduction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Depression, or extreme discouragement to the point of becoming disabled, has been experienced since the inception of sin. A number of Bible characters displayed symptoms that probably would meet today’s diagnostic criteria for depression. </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4</a:t>
            </a:fld>
            <a:endParaRPr lang="en-US"/>
          </a:p>
        </p:txBody>
      </p:sp>
    </p:spTree>
    <p:extLst>
      <p:ext uri="{BB962C8B-B14F-4D97-AF65-F5344CB8AC3E}">
        <p14:creationId xmlns:p14="http://schemas.microsoft.com/office/powerpoint/2010/main" val="180607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Hopelessness is a symptom of depression, and the biblical message of hope can offer us so much in contrast to a world that offers so little. All people, at times, face moments of extreme discouragement for any variety of reasons. </a:t>
            </a:r>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5</a:t>
            </a:fld>
            <a:endParaRPr lang="en-US"/>
          </a:p>
        </p:txBody>
      </p:sp>
    </p:spTree>
    <p:extLst>
      <p:ext uri="{BB962C8B-B14F-4D97-AF65-F5344CB8AC3E}">
        <p14:creationId xmlns:p14="http://schemas.microsoft.com/office/powerpoint/2010/main" val="125750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 wonder, then, that the Word of God is filled with promises that can give all of us, no matter our situation, reasons to hope for a better future, if not in this world then certainly in the next.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depression is severe, it’s important to get professional help.</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Regardless of your relationship with God, were you physically ill you would seek the help of a doctor or health professional. It’s the same with those who are suffering from severe clinical depression, which is often caused by a genetic predisposition and chemical imbalance in the brain. Even Christians, at times, might need the help of professionals.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6</a:t>
            </a:fld>
            <a:endParaRPr lang="en-US"/>
          </a:p>
        </p:txBody>
      </p:sp>
    </p:spTree>
    <p:extLst>
      <p:ext uri="{BB962C8B-B14F-4D97-AF65-F5344CB8AC3E}">
        <p14:creationId xmlns:p14="http://schemas.microsoft.com/office/powerpoint/2010/main" val="152672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The Downcast Soul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Psalm 42. How can you relate to what’s being expressed there? What hope is offered?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David experienced serious mood swings on many occasions because of unfair persecution (for instance, Saul and Israel’s adversaries). In addition, his violation of God’s commandments brought about a deep sense of guilt </a:t>
            </a:r>
            <a:r>
              <a:rPr lang="en-US" sz="1200" i="1" kern="1200" dirty="0" smtClean="0">
                <a:solidFill>
                  <a:schemeClr val="tx1"/>
                </a:solidFill>
                <a:effectLst/>
                <a:latin typeface="+mn-lt"/>
                <a:ea typeface="+mn-ea"/>
                <a:cs typeface="+mn-cs"/>
              </a:rPr>
              <a:t>(Ps. 51:4), </a:t>
            </a:r>
            <a:r>
              <a:rPr lang="en-US" sz="1200" kern="1200" dirty="0" smtClean="0">
                <a:solidFill>
                  <a:schemeClr val="tx1"/>
                </a:solidFill>
                <a:effectLst/>
                <a:latin typeface="+mn-lt"/>
                <a:ea typeface="+mn-ea"/>
                <a:cs typeface="+mn-cs"/>
              </a:rPr>
              <a:t>and guilt often is associated with depression.</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7</a:t>
            </a:fld>
            <a:endParaRPr lang="en-US"/>
          </a:p>
        </p:txBody>
      </p:sp>
    </p:spTree>
    <p:extLst>
      <p:ext uri="{BB962C8B-B14F-4D97-AF65-F5344CB8AC3E}">
        <p14:creationId xmlns:p14="http://schemas.microsoft.com/office/powerpoint/2010/main" val="230638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one sees oneself negatively (“I am dumb”), looks at the world pessimistically (“life is always unfair”), and contemplates the future hopelessly (“it will never improve”), chances of depression become high. This attitude is called “catastrophic thinking.” Christians may opt for alternative ways to interpret things, a way that incorporates God’s plan and messages into the equation.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8</a:t>
            </a:fld>
            <a:endParaRPr lang="en-US"/>
          </a:p>
        </p:txBody>
      </p:sp>
    </p:spTree>
    <p:extLst>
      <p:ext uri="{BB962C8B-B14F-4D97-AF65-F5344CB8AC3E}">
        <p14:creationId xmlns:p14="http://schemas.microsoft.com/office/powerpoint/2010/main" val="64767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Consider the following alternatives:</a:t>
            </a:r>
          </a:p>
          <a:p>
            <a:r>
              <a:rPr lang="en-US" sz="1200" b="1"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How to look at yourself. </a:t>
            </a:r>
            <a:r>
              <a:rPr lang="en-US" sz="1200" kern="1200" dirty="0" smtClean="0">
                <a:solidFill>
                  <a:schemeClr val="tx1"/>
                </a:solidFill>
                <a:effectLst/>
                <a:latin typeface="+mn-lt"/>
                <a:ea typeface="+mn-ea"/>
                <a:cs typeface="+mn-cs"/>
              </a:rPr>
              <a:t>You were created in God’s image, to rule over creation </a:t>
            </a:r>
            <a:r>
              <a:rPr lang="en-US" sz="1200" i="1" kern="1200" dirty="0" smtClean="0">
                <a:solidFill>
                  <a:schemeClr val="tx1"/>
                </a:solidFill>
                <a:effectLst/>
                <a:latin typeface="+mn-lt"/>
                <a:ea typeface="+mn-ea"/>
                <a:cs typeface="+mn-cs"/>
              </a:rPr>
              <a:t>(Gen. 1:26, 27). </a:t>
            </a:r>
            <a:r>
              <a:rPr lang="en-US" sz="1200" kern="1200" dirty="0" smtClean="0">
                <a:solidFill>
                  <a:schemeClr val="tx1"/>
                </a:solidFill>
                <a:effectLst/>
                <a:latin typeface="+mn-lt"/>
                <a:ea typeface="+mn-ea"/>
                <a:cs typeface="+mn-cs"/>
              </a:rPr>
              <a:t>God’s traits, albeit marred, are still in you. Jesus Christ, through His sacrifice, rescued you from eternal death and granted you privileges—chosen people, royal priesthood, holy nation </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(1 Pet. 2:9, NIV). </a:t>
            </a:r>
            <a:r>
              <a:rPr lang="en-US" sz="1200" kern="1200" dirty="0" smtClean="0">
                <a:solidFill>
                  <a:schemeClr val="tx1"/>
                </a:solidFill>
                <a:effectLst/>
                <a:latin typeface="+mn-lt"/>
                <a:ea typeface="+mn-ea"/>
                <a:cs typeface="+mn-cs"/>
              </a:rPr>
              <a:t>In God’s eyes you have infinite worth.</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The world.</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true that the world is rotten and full of evil. At the same time, there also are many right, noble, and admirable things </a:t>
            </a:r>
            <a:r>
              <a:rPr lang="en-US" sz="1200" i="1" kern="1200" dirty="0" smtClean="0">
                <a:solidFill>
                  <a:schemeClr val="tx1"/>
                </a:solidFill>
                <a:effectLst/>
                <a:latin typeface="+mn-lt"/>
                <a:ea typeface="+mn-ea"/>
                <a:cs typeface="+mn-cs"/>
              </a:rPr>
              <a:t>(Phil. 4:8) </a:t>
            </a:r>
            <a:r>
              <a:rPr lang="en-US" sz="1200" kern="1200" dirty="0" smtClean="0">
                <a:solidFill>
                  <a:schemeClr val="tx1"/>
                </a:solidFill>
                <a:effectLst/>
                <a:latin typeface="+mn-lt"/>
                <a:ea typeface="+mn-ea"/>
                <a:cs typeface="+mn-cs"/>
              </a:rPr>
              <a:t>to ponder. Furthermore, Christians can understand the existence of evil without despair, as they know its origin and ultimate fate. </a:t>
            </a:r>
          </a:p>
          <a:p>
            <a:endParaRPr lang="en-US" dirty="0"/>
          </a:p>
        </p:txBody>
      </p:sp>
      <p:sp>
        <p:nvSpPr>
          <p:cNvPr id="4" name="Slide Number Placeholder 3"/>
          <p:cNvSpPr>
            <a:spLocks noGrp="1"/>
          </p:cNvSpPr>
          <p:nvPr>
            <p:ph type="sldNum" sz="quarter" idx="10"/>
          </p:nvPr>
        </p:nvSpPr>
        <p:spPr/>
        <p:txBody>
          <a:bodyPr/>
          <a:lstStyle/>
          <a:p>
            <a:fld id="{F878B50D-C5CD-FF46-BB3C-BAC01F5F6A2E}" type="slidenum">
              <a:rPr lang="en-US" smtClean="0"/>
              <a:t>9</a:t>
            </a:fld>
            <a:endParaRPr lang="en-US"/>
          </a:p>
        </p:txBody>
      </p:sp>
    </p:spTree>
    <p:extLst>
      <p:ext uri="{BB962C8B-B14F-4D97-AF65-F5344CB8AC3E}">
        <p14:creationId xmlns:p14="http://schemas.microsoft.com/office/powerpoint/2010/main" val="38461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59D000-00E0-D348-86C9-B217026E8A6C}"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312917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9D000-00E0-D348-86C9-B217026E8A6C}"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156871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9D000-00E0-D348-86C9-B217026E8A6C}"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79976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9D000-00E0-D348-86C9-B217026E8A6C}"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93481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9D000-00E0-D348-86C9-B217026E8A6C}"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423267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59D000-00E0-D348-86C9-B217026E8A6C}"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59501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59D000-00E0-D348-86C9-B217026E8A6C}" type="datetimeFigureOut">
              <a:rPr lang="en-US" smtClean="0"/>
              <a:t>3/27/14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425889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9D000-00E0-D348-86C9-B217026E8A6C}" type="datetimeFigureOut">
              <a:rPr lang="en-US" smtClean="0"/>
              <a:t>3/27/14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3453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9D000-00E0-D348-86C9-B217026E8A6C}" type="datetimeFigureOut">
              <a:rPr lang="en-US" smtClean="0"/>
              <a:t>3/27/14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11727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9D000-00E0-D348-86C9-B217026E8A6C}"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78509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9D000-00E0-D348-86C9-B217026E8A6C}"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77957-D776-6940-A334-2621590314E7}" type="slidenum">
              <a:rPr lang="en-US" smtClean="0"/>
              <a:t>‹#›</a:t>
            </a:fld>
            <a:endParaRPr lang="en-US"/>
          </a:p>
        </p:txBody>
      </p:sp>
    </p:spTree>
    <p:extLst>
      <p:ext uri="{BB962C8B-B14F-4D97-AF65-F5344CB8AC3E}">
        <p14:creationId xmlns:p14="http://schemas.microsoft.com/office/powerpoint/2010/main" val="39335050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9D000-00E0-D348-86C9-B217026E8A6C}" type="datetimeFigureOut">
              <a:rPr lang="en-US" smtClean="0"/>
              <a:t>3/27/14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77957-D776-6940-A334-2621590314E7}" type="slidenum">
              <a:rPr lang="en-US" smtClean="0"/>
              <a:t>‹#›</a:t>
            </a:fld>
            <a:endParaRPr lang="en-US"/>
          </a:p>
        </p:txBody>
      </p:sp>
    </p:spTree>
    <p:extLst>
      <p:ext uri="{BB962C8B-B14F-4D97-AF65-F5344CB8AC3E}">
        <p14:creationId xmlns:p14="http://schemas.microsoft.com/office/powerpoint/2010/main" val="1368244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dventistwomensministries.or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www.adventistwomensministries.org/" TargetMode="External"/><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DEPT\WM\_SHARED\2011 Adviosry Resources\2011 ADVISORY CD FILES\3. OUTREACH\OUTREACH\2. Homes of Hope and Healing MInistry  PP\HomesHopeHealing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8194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b="1" dirty="0" smtClean="0">
                <a:solidFill>
                  <a:schemeClr val="bg1"/>
                </a:solidFill>
                <a:latin typeface="Abadi MT Condensed Light"/>
                <a:cs typeface="Abadi MT Condensed Light"/>
              </a:rPr>
              <a:t>General Conference</a:t>
            </a:r>
          </a:p>
          <a:p>
            <a:r>
              <a:rPr lang="en-US" sz="1200" b="1" dirty="0" smtClean="0">
                <a:solidFill>
                  <a:schemeClr val="bg1"/>
                </a:solidFill>
                <a:latin typeface="Abadi MT Condensed Light"/>
                <a:cs typeface="Abadi MT Condensed Light"/>
              </a:rPr>
              <a:t>Women’s Ministries Department</a:t>
            </a:r>
          </a:p>
          <a:p>
            <a:r>
              <a:rPr lang="en-US" sz="1100" b="1" dirty="0" smtClean="0">
                <a:solidFill>
                  <a:schemeClr val="bg1"/>
                </a:solidFill>
                <a:latin typeface="Abadi MT Condensed Light"/>
                <a:cs typeface="Abadi MT Condensed Light"/>
                <a:hlinkClick r:id="rId4"/>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65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8244" y="2206856"/>
            <a:ext cx="8229600" cy="3423629"/>
          </a:xfrm>
        </p:spPr>
        <p:txBody>
          <a:bodyPr>
            <a:normAutofit/>
          </a:bodyPr>
          <a:lstStyle/>
          <a:p>
            <a:pPr lvl="0"/>
            <a:r>
              <a:rPr lang="en-US" sz="3600" b="1" i="1" dirty="0" smtClean="0">
                <a:solidFill>
                  <a:srgbClr val="990033"/>
                </a:solidFill>
                <a:effectLst>
                  <a:outerShdw blurRad="38100" dist="38100" dir="2700000" algn="tl">
                    <a:srgbClr val="000000">
                      <a:alpha val="43137"/>
                    </a:srgbClr>
                  </a:outerShdw>
                </a:effectLst>
              </a:rPr>
              <a:t>The future</a:t>
            </a:r>
            <a:r>
              <a:rPr lang="en-US" sz="3600" i="1" dirty="0" smtClean="0">
                <a:solidFill>
                  <a:srgbClr val="990033"/>
                </a:solidFill>
              </a:rPr>
              <a:t>. </a:t>
            </a:r>
            <a:r>
              <a:rPr lang="en-US" sz="3600" dirty="0" smtClean="0"/>
              <a:t>What a wonderful future is reserved for God’s children! The Bible is full of promises with the assurance of salvation </a:t>
            </a:r>
            <a:r>
              <a:rPr lang="en-US" sz="3600" i="1" dirty="0" smtClean="0"/>
              <a:t>(Ps. 37:39). </a:t>
            </a:r>
            <a:endParaRPr lang="en-US" sz="3600" dirty="0" smtClean="0"/>
          </a:p>
          <a:p>
            <a:endParaRPr lang="en-US" sz="3600" dirty="0" smtClean="0"/>
          </a:p>
          <a:p>
            <a:endParaRPr lang="en-US" sz="3600" dirty="0"/>
          </a:p>
        </p:txBody>
      </p:sp>
    </p:spTree>
    <p:extLst>
      <p:ext uri="{BB962C8B-B14F-4D97-AF65-F5344CB8AC3E}">
        <p14:creationId xmlns:p14="http://schemas.microsoft.com/office/powerpoint/2010/main" val="12187075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a:xfrm>
            <a:off x="3260466" y="369428"/>
            <a:ext cx="5426333"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The Consequences of Discouragement</a:t>
            </a:r>
            <a:br>
              <a:rPr lang="en-US" b="1" dirty="0" smtClean="0">
                <a:solidFill>
                  <a:srgbClr val="FFFF00"/>
                </a:solidFill>
                <a:effectLst>
                  <a:outerShdw blurRad="38100" dist="38100" dir="2700000" algn="tl">
                    <a:srgbClr val="000000">
                      <a:alpha val="43137"/>
                    </a:srgbClr>
                  </a:outerShdw>
                </a:effectLst>
              </a:rPr>
            </a:br>
            <a:endParaRPr lang="en-US" dirty="0">
              <a:solidFill>
                <a:srgbClr val="FFFF00"/>
              </a:solidFill>
            </a:endParaRPr>
          </a:p>
        </p:txBody>
      </p:sp>
      <p:sp>
        <p:nvSpPr>
          <p:cNvPr id="3" name="Content Placeholder 2"/>
          <p:cNvSpPr>
            <a:spLocks noGrp="1"/>
          </p:cNvSpPr>
          <p:nvPr>
            <p:ph idx="1"/>
          </p:nvPr>
        </p:nvSpPr>
        <p:spPr>
          <a:xfrm>
            <a:off x="514068" y="2320604"/>
            <a:ext cx="8229600" cy="4525963"/>
          </a:xfrm>
        </p:spPr>
        <p:txBody>
          <a:bodyPr>
            <a:normAutofit/>
          </a:bodyPr>
          <a:lstStyle/>
          <a:p>
            <a:pPr marL="0" indent="0" algn="ctr">
              <a:buNone/>
            </a:pPr>
            <a:r>
              <a:rPr lang="en-US" sz="4000" b="1" dirty="0" smtClean="0"/>
              <a:t>“ ‘I cried like a swift or thrush, I moaned like a mourning dove. My eyes grew weak as I looked to the heavens. I am troubled; O Lord, come to my aid!’ ”</a:t>
            </a:r>
            <a:r>
              <a:rPr lang="en-US" sz="4000" i="1" dirty="0" smtClean="0"/>
              <a:t> </a:t>
            </a:r>
          </a:p>
          <a:p>
            <a:pPr marL="0" indent="0" algn="ctr">
              <a:buNone/>
            </a:pPr>
            <a:r>
              <a:rPr lang="en-US" i="1" dirty="0" smtClean="0"/>
              <a:t>(Isa. 38:14, NIV). </a:t>
            </a:r>
            <a:r>
              <a:rPr lang="en-US" dirty="0" smtClean="0"/>
              <a:t>		</a:t>
            </a:r>
          </a:p>
          <a:p>
            <a:pPr marL="0" indent="0" algn="ctr">
              <a:buNone/>
            </a:pPr>
            <a:endParaRPr lang="en-US" sz="3600" dirty="0"/>
          </a:p>
        </p:txBody>
      </p:sp>
    </p:spTree>
    <p:extLst>
      <p:ext uri="{BB962C8B-B14F-4D97-AF65-F5344CB8AC3E}">
        <p14:creationId xmlns:p14="http://schemas.microsoft.com/office/powerpoint/2010/main" val="22726157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9288" y="1789780"/>
            <a:ext cx="8229600" cy="4525963"/>
          </a:xfrm>
        </p:spPr>
        <p:txBody>
          <a:bodyPr>
            <a:normAutofit/>
          </a:bodyPr>
          <a:lstStyle/>
          <a:p>
            <a:pPr marL="0" indent="0" algn="ctr">
              <a:buNone/>
            </a:pPr>
            <a:r>
              <a:rPr lang="en-US" sz="3600" b="1" dirty="0" smtClean="0">
                <a:solidFill>
                  <a:srgbClr val="002060"/>
                </a:solidFill>
                <a:effectLst>
                  <a:outerShdw blurRad="38100" dist="38100" dir="2700000" algn="tl">
                    <a:srgbClr val="000000">
                      <a:alpha val="43137"/>
                    </a:srgbClr>
                  </a:outerShdw>
                </a:effectLst>
              </a:rPr>
              <a:t>People in certain contexts suffer in silence, avoiding any obvious or visible complaint. Others (like Hezekiah) use moaning and wailing when going through sorrow. There also are personal differences; some people are able to approach death with more tranquility than others can. </a:t>
            </a:r>
          </a:p>
          <a:p>
            <a:pPr marL="0" indent="0" algn="ctr">
              <a:buNone/>
            </a:pPr>
            <a:endParaRPr lang="en-US" sz="3600" dirty="0"/>
          </a:p>
        </p:txBody>
      </p:sp>
    </p:spTree>
    <p:extLst>
      <p:ext uri="{BB962C8B-B14F-4D97-AF65-F5344CB8AC3E}">
        <p14:creationId xmlns:p14="http://schemas.microsoft.com/office/powerpoint/2010/main" val="4614505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4672" y="2358520"/>
            <a:ext cx="7883532" cy="4525963"/>
          </a:xfrm>
        </p:spPr>
        <p:txBody>
          <a:bodyPr>
            <a:normAutofit/>
          </a:bodyPr>
          <a:lstStyle/>
          <a:p>
            <a:pPr algn="ctr"/>
            <a:r>
              <a:rPr lang="en-US" sz="4000" b="1" dirty="0" smtClean="0">
                <a:solidFill>
                  <a:srgbClr val="000000"/>
                </a:solidFill>
                <a:effectLst>
                  <a:outerShdw blurRad="38100" dist="38100" dir="2700000" algn="tl">
                    <a:srgbClr val="000000">
                      <a:alpha val="43137"/>
                    </a:srgbClr>
                  </a:outerShdw>
                </a:effectLst>
              </a:rPr>
              <a:t>What symptoms are expressed in the following texts?</a:t>
            </a:r>
            <a:r>
              <a:rPr lang="en-US" sz="4000" dirty="0" smtClean="0">
                <a:solidFill>
                  <a:srgbClr val="000000"/>
                </a:solidFill>
                <a:effectLst>
                  <a:outerShdw blurRad="38100" dist="38100" dir="2700000" algn="tl">
                    <a:srgbClr val="000000">
                      <a:alpha val="43137"/>
                    </a:srgbClr>
                  </a:outerShdw>
                </a:effectLst>
              </a:rPr>
              <a:t/>
            </a:r>
            <a:br>
              <a:rPr lang="en-US" sz="4000" dirty="0" smtClean="0">
                <a:solidFill>
                  <a:srgbClr val="000000"/>
                </a:solidFill>
                <a:effectLst>
                  <a:outerShdw blurRad="38100" dist="38100" dir="2700000" algn="tl">
                    <a:srgbClr val="000000">
                      <a:alpha val="43137"/>
                    </a:srgbClr>
                  </a:outerShdw>
                </a:effectLst>
              </a:rPr>
            </a:br>
            <a:endParaRPr lang="en-US" sz="4000" dirty="0">
              <a:solidFill>
                <a:srgbClr val="000000"/>
              </a:solidFill>
            </a:endParaRPr>
          </a:p>
        </p:txBody>
      </p:sp>
      <p:sp>
        <p:nvSpPr>
          <p:cNvPr id="4" name="Rectangle 3"/>
          <p:cNvSpPr/>
          <p:nvPr/>
        </p:nvSpPr>
        <p:spPr>
          <a:xfrm>
            <a:off x="3054172" y="3928400"/>
            <a:ext cx="3049698" cy="2308324"/>
          </a:xfrm>
          <a:prstGeom prst="rect">
            <a:avLst/>
          </a:prstGeom>
          <a:solidFill>
            <a:schemeClr val="bg1">
              <a:lumMod val="85000"/>
            </a:schemeClr>
          </a:solidFill>
        </p:spPr>
        <p:txBody>
          <a:bodyPr wrap="square">
            <a:spAutoFit/>
          </a:bodyPr>
          <a:lstStyle/>
          <a:p>
            <a:pPr marL="571500" indent="-571500">
              <a:buFont typeface="Arial"/>
              <a:buChar char="•"/>
            </a:pPr>
            <a:r>
              <a:rPr lang="es-ES_tradnl" sz="3600" i="1" dirty="0" err="1" smtClean="0"/>
              <a:t>Ps</a:t>
            </a:r>
            <a:r>
              <a:rPr lang="es-ES_tradnl" sz="3600" i="1" dirty="0" smtClean="0"/>
              <a:t>. 31:10 </a:t>
            </a:r>
          </a:p>
          <a:p>
            <a:pPr marL="571500" indent="-571500">
              <a:buFont typeface="Arial"/>
              <a:buChar char="•"/>
            </a:pPr>
            <a:r>
              <a:rPr lang="es-ES_tradnl" sz="3600" i="1" dirty="0" err="1" smtClean="0"/>
              <a:t>Ps</a:t>
            </a:r>
            <a:r>
              <a:rPr lang="es-ES_tradnl" sz="3600" i="1" dirty="0" smtClean="0"/>
              <a:t>. 77:4 </a:t>
            </a:r>
          </a:p>
          <a:p>
            <a:pPr marL="571500" indent="-571500">
              <a:buFont typeface="Arial"/>
              <a:buChar char="•"/>
            </a:pPr>
            <a:r>
              <a:rPr lang="es-ES_tradnl" sz="3600" i="1" dirty="0" err="1" smtClean="0"/>
              <a:t>Ps</a:t>
            </a:r>
            <a:r>
              <a:rPr lang="es-ES_tradnl" sz="3600" i="1" dirty="0" smtClean="0"/>
              <a:t>. 102:4,5</a:t>
            </a:r>
          </a:p>
          <a:p>
            <a:pPr marL="571500" indent="-571500">
              <a:buFont typeface="Arial"/>
              <a:buChar char="•"/>
            </a:pPr>
            <a:r>
              <a:rPr lang="es-ES_tradnl" sz="3600" i="1" dirty="0" smtClean="0"/>
              <a:t>1 Kings 19:4</a:t>
            </a:r>
            <a:endParaRPr lang="en-US" sz="3600" dirty="0"/>
          </a:p>
        </p:txBody>
      </p:sp>
    </p:spTree>
    <p:extLst>
      <p:ext uri="{BB962C8B-B14F-4D97-AF65-F5344CB8AC3E}">
        <p14:creationId xmlns:p14="http://schemas.microsoft.com/office/powerpoint/2010/main" val="7273108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24508" y="1544824"/>
            <a:ext cx="8229600" cy="1143000"/>
          </a:xfrm>
        </p:spPr>
        <p:txBody>
          <a:bodyPr>
            <a:normAutofit fontScale="90000"/>
          </a:bodyPr>
          <a:lstStyle/>
          <a:p>
            <a:r>
              <a:rPr lang="en-US" b="1" dirty="0" smtClean="0">
                <a:solidFill>
                  <a:srgbClr val="000000"/>
                </a:solidFill>
                <a:effectLst>
                  <a:outerShdw blurRad="38100" dist="38100" dir="2700000" algn="tl">
                    <a:srgbClr val="000000">
                      <a:alpha val="43137"/>
                    </a:srgbClr>
                  </a:outerShdw>
                </a:effectLst>
              </a:rPr>
              <a:t>Depression causes a variety of painful manifestations:</a:t>
            </a:r>
            <a:endParaRPr lang="en-US" dirty="0">
              <a:solidFill>
                <a:srgbClr val="000000"/>
              </a:solidFill>
            </a:endParaRPr>
          </a:p>
        </p:txBody>
      </p:sp>
      <p:sp>
        <p:nvSpPr>
          <p:cNvPr id="3" name="Content Placeholder 2"/>
          <p:cNvSpPr>
            <a:spLocks noGrp="1"/>
          </p:cNvSpPr>
          <p:nvPr>
            <p:ph idx="1"/>
          </p:nvPr>
        </p:nvSpPr>
        <p:spPr>
          <a:xfrm>
            <a:off x="514068" y="3078924"/>
            <a:ext cx="8229600" cy="3120303"/>
          </a:xfrm>
        </p:spPr>
        <p:txBody>
          <a:bodyPr>
            <a:normAutofit/>
          </a:bodyPr>
          <a:lstStyle/>
          <a:p>
            <a:pPr marL="0" indent="0">
              <a:buNone/>
            </a:pPr>
            <a:r>
              <a:rPr lang="en-US" sz="3600" b="1" dirty="0" smtClean="0">
                <a:solidFill>
                  <a:srgbClr val="990033"/>
                </a:solidFill>
                <a:effectLst>
                  <a:outerShdw blurRad="38100" dist="38100" dir="2700000" algn="tl">
                    <a:srgbClr val="000000">
                      <a:alpha val="43137"/>
                    </a:srgbClr>
                  </a:outerShdw>
                </a:effectLst>
              </a:rPr>
              <a:t>(a) deep sense </a:t>
            </a:r>
            <a:r>
              <a:rPr lang="en-US" sz="3600" dirty="0" smtClean="0"/>
              <a:t>of sadness (sorrow), </a:t>
            </a:r>
          </a:p>
          <a:p>
            <a:pPr marL="0" indent="0">
              <a:buNone/>
            </a:pPr>
            <a:r>
              <a:rPr lang="en-US" sz="3600" b="1" dirty="0" smtClean="0">
                <a:solidFill>
                  <a:srgbClr val="990033"/>
                </a:solidFill>
                <a:effectLst>
                  <a:outerShdw blurRad="38100" dist="38100" dir="2700000" algn="tl">
                    <a:srgbClr val="000000">
                      <a:alpha val="43137"/>
                    </a:srgbClr>
                  </a:outerShdw>
                </a:effectLst>
              </a:rPr>
              <a:t>(b) lack of motivation </a:t>
            </a:r>
            <a:r>
              <a:rPr lang="en-US" sz="3600" dirty="0" smtClean="0"/>
              <a:t>to do anything, even </a:t>
            </a:r>
            <a:r>
              <a:rPr lang="en-US" sz="3600" dirty="0" smtClean="0"/>
              <a:t>  	  enjoyable </a:t>
            </a:r>
            <a:r>
              <a:rPr lang="en-US" sz="3600" dirty="0" smtClean="0"/>
              <a:t>activities, </a:t>
            </a:r>
          </a:p>
          <a:p>
            <a:pPr marL="0" indent="0">
              <a:buNone/>
            </a:pPr>
            <a:r>
              <a:rPr lang="en-US" sz="3600" b="1" dirty="0" smtClean="0">
                <a:solidFill>
                  <a:srgbClr val="990033"/>
                </a:solidFill>
                <a:effectLst>
                  <a:outerShdw blurRad="38100" dist="38100" dir="2700000" algn="tl">
                    <a:srgbClr val="000000">
                      <a:alpha val="43137"/>
                    </a:srgbClr>
                  </a:outerShdw>
                </a:effectLst>
              </a:rPr>
              <a:t>(c) change in appetite</a:t>
            </a:r>
            <a:r>
              <a:rPr lang="en-US" sz="3600" dirty="0" smtClean="0"/>
              <a:t> and either weight </a:t>
            </a:r>
            <a:r>
              <a:rPr lang="en-US" sz="3600" dirty="0" smtClean="0"/>
              <a:t>	 	  loss </a:t>
            </a:r>
            <a:r>
              <a:rPr lang="en-US" sz="3600" dirty="0" smtClean="0"/>
              <a:t>or gain, </a:t>
            </a:r>
          </a:p>
          <a:p>
            <a:pPr marL="0" indent="0">
              <a:buNone/>
            </a:pPr>
            <a:endParaRPr lang="en-US" sz="3600" dirty="0"/>
          </a:p>
        </p:txBody>
      </p:sp>
    </p:spTree>
    <p:extLst>
      <p:ext uri="{BB962C8B-B14F-4D97-AF65-F5344CB8AC3E}">
        <p14:creationId xmlns:p14="http://schemas.microsoft.com/office/powerpoint/2010/main" val="40122766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1025"/>
            <a:ext cx="8229600" cy="3745912"/>
          </a:xfrm>
        </p:spPr>
        <p:txBody>
          <a:bodyPr>
            <a:normAutofit/>
          </a:bodyPr>
          <a:lstStyle/>
          <a:p>
            <a:pPr marL="0" indent="0">
              <a:buNone/>
            </a:pPr>
            <a:r>
              <a:rPr lang="en-US" sz="3600" b="1" dirty="0" smtClean="0">
                <a:solidFill>
                  <a:srgbClr val="990033"/>
                </a:solidFill>
                <a:effectLst>
                  <a:outerShdw blurRad="38100" dist="38100" dir="2700000" algn="tl">
                    <a:srgbClr val="000000">
                      <a:alpha val="43137"/>
                    </a:srgbClr>
                  </a:outerShdw>
                </a:effectLst>
              </a:rPr>
              <a:t>(d) sleep disturbances</a:t>
            </a:r>
            <a:r>
              <a:rPr lang="en-US" sz="3600" dirty="0" smtClean="0"/>
              <a:t>, sleeping either not </a:t>
            </a:r>
            <a:r>
              <a:rPr lang="en-US" sz="3600" dirty="0" smtClean="0"/>
              <a:t>	  enough </a:t>
            </a:r>
            <a:r>
              <a:rPr lang="en-US" sz="3600" dirty="0" smtClean="0"/>
              <a:t>or too much, </a:t>
            </a:r>
          </a:p>
          <a:p>
            <a:pPr marL="0" indent="0">
              <a:buNone/>
            </a:pPr>
            <a:r>
              <a:rPr lang="en-US" sz="3600" b="1" dirty="0" smtClean="0">
                <a:solidFill>
                  <a:srgbClr val="990033"/>
                </a:solidFill>
                <a:effectLst>
                  <a:outerShdw blurRad="38100" dist="38100" dir="2700000" algn="tl">
                    <a:srgbClr val="000000">
                      <a:alpha val="43137"/>
                    </a:srgbClr>
                  </a:outerShdw>
                </a:effectLst>
              </a:rPr>
              <a:t>(e) feelings of low self-esteem, </a:t>
            </a:r>
          </a:p>
          <a:p>
            <a:pPr marL="0" indent="0">
              <a:buNone/>
            </a:pPr>
            <a:r>
              <a:rPr lang="en-US" sz="3600" b="1" dirty="0" smtClean="0">
                <a:solidFill>
                  <a:srgbClr val="990033"/>
                </a:solidFill>
                <a:effectLst>
                  <a:outerShdw blurRad="38100" dist="38100" dir="2700000" algn="tl">
                    <a:srgbClr val="000000">
                      <a:alpha val="43137"/>
                    </a:srgbClr>
                  </a:outerShdw>
                </a:effectLst>
              </a:rPr>
              <a:t>(f) poor reasoning and memory, </a:t>
            </a:r>
            <a:r>
              <a:rPr lang="en-US" sz="3600" dirty="0" smtClean="0"/>
              <a:t>and </a:t>
            </a:r>
          </a:p>
          <a:p>
            <a:pPr marL="0" indent="0">
              <a:buNone/>
            </a:pPr>
            <a:r>
              <a:rPr lang="en-US" sz="3600" b="1" dirty="0" smtClean="0">
                <a:solidFill>
                  <a:srgbClr val="990033"/>
                </a:solidFill>
                <a:effectLst>
                  <a:outerShdw blurRad="38100" dist="38100" dir="2700000" algn="tl">
                    <a:srgbClr val="000000">
                      <a:alpha val="43137"/>
                    </a:srgbClr>
                  </a:outerShdw>
                </a:effectLst>
              </a:rPr>
              <a:t>(g) thoughts of death and suicide.</a:t>
            </a:r>
          </a:p>
          <a:p>
            <a:pPr marL="0" indent="0">
              <a:buNone/>
            </a:pPr>
            <a:endParaRPr lang="en-US" sz="3600" dirty="0"/>
          </a:p>
        </p:txBody>
      </p:sp>
    </p:spTree>
    <p:extLst>
      <p:ext uri="{BB962C8B-B14F-4D97-AF65-F5344CB8AC3E}">
        <p14:creationId xmlns:p14="http://schemas.microsoft.com/office/powerpoint/2010/main" val="24499512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79360"/>
            <a:ext cx="8229600" cy="4525963"/>
          </a:xfrm>
        </p:spPr>
        <p:txBody>
          <a:bodyPr/>
          <a:lstStyle/>
          <a:p>
            <a:pPr algn="ctr"/>
            <a:r>
              <a:rPr lang="en-US" b="1" dirty="0" smtClean="0"/>
              <a:t>We all suffer sadness and discouragement in one form or another for one reason or another at one time or another. </a:t>
            </a:r>
            <a:r>
              <a:rPr lang="en-US" b="1" dirty="0" smtClean="0">
                <a:solidFill>
                  <a:srgbClr val="000090"/>
                </a:solidFill>
                <a:effectLst>
                  <a:outerShdw blurRad="38100" dist="38100" dir="2700000" algn="tl">
                    <a:srgbClr val="000000">
                      <a:alpha val="43137"/>
                    </a:srgbClr>
                  </a:outerShdw>
                </a:effectLst>
              </a:rPr>
              <a:t>What things bring you down and why? Recall incidents of God’s past guidance in your life. What hope and encouragement can you draw from remembering the Lord’s leading? </a:t>
            </a:r>
            <a:r>
              <a:rPr lang="en-US" b="1" dirty="0" smtClean="0"/>
              <a:t>Why is it important to keep those memories alive?   </a:t>
            </a:r>
            <a:endParaRPr lang="en-US" dirty="0" smtClean="0"/>
          </a:p>
          <a:p>
            <a:pPr marL="0" indent="0" algn="ctr">
              <a:buNone/>
            </a:pPr>
            <a:endParaRPr lang="en-US" dirty="0"/>
          </a:p>
        </p:txBody>
      </p:sp>
    </p:spTree>
    <p:extLst>
      <p:ext uri="{BB962C8B-B14F-4D97-AF65-F5344CB8AC3E}">
        <p14:creationId xmlns:p14="http://schemas.microsoft.com/office/powerpoint/2010/main" val="37205002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a:xfrm>
            <a:off x="3184642" y="388038"/>
            <a:ext cx="6312417" cy="1143000"/>
          </a:xfrm>
        </p:spPr>
        <p:txBody>
          <a:bodyPr>
            <a:noAutofit/>
          </a:bodyPr>
          <a:lstStyle/>
          <a:p>
            <a:r>
              <a:rPr lang="en-US" b="1" dirty="0" smtClean="0">
                <a:solidFill>
                  <a:srgbClr val="FFFF00"/>
                </a:solidFill>
                <a:effectLst>
                  <a:outerShdw blurRad="38100" dist="38100" dir="2700000" algn="tl">
                    <a:srgbClr val="000000">
                      <a:alpha val="43137"/>
                    </a:srgbClr>
                  </a:outerShdw>
                </a:effectLst>
              </a:rPr>
              <a:t>Relief From Depression </a:t>
            </a:r>
            <a:endParaRPr lang="en-US" dirty="0">
              <a:solidFill>
                <a:srgbClr val="FFFF00"/>
              </a:solidFill>
            </a:endParaRPr>
          </a:p>
        </p:txBody>
      </p:sp>
      <p:sp>
        <p:nvSpPr>
          <p:cNvPr id="3" name="Content Placeholder 2"/>
          <p:cNvSpPr>
            <a:spLocks noGrp="1"/>
          </p:cNvSpPr>
          <p:nvPr>
            <p:ph idx="1"/>
          </p:nvPr>
        </p:nvSpPr>
        <p:spPr>
          <a:xfrm>
            <a:off x="663824" y="2522743"/>
            <a:ext cx="7909596" cy="2968638"/>
          </a:xfrm>
        </p:spPr>
        <p:txBody>
          <a:bodyPr>
            <a:normAutofit/>
          </a:bodyPr>
          <a:lstStyle/>
          <a:p>
            <a:pPr algn="ctr"/>
            <a:r>
              <a:rPr lang="en-US" sz="4000" b="1" dirty="0" smtClean="0"/>
              <a:t>Read Psalm 39:2–7. What happened when David remained silent? And what was the result of his speaking up?</a:t>
            </a:r>
            <a:endParaRPr lang="en-US" sz="4000" dirty="0" smtClean="0"/>
          </a:p>
          <a:p>
            <a:pPr marL="0" indent="0" algn="ctr">
              <a:buNone/>
            </a:pPr>
            <a:endParaRPr lang="en-US" sz="4000" dirty="0"/>
          </a:p>
        </p:txBody>
      </p:sp>
    </p:spTree>
    <p:extLst>
      <p:ext uri="{BB962C8B-B14F-4D97-AF65-F5344CB8AC3E}">
        <p14:creationId xmlns:p14="http://schemas.microsoft.com/office/powerpoint/2010/main" val="31158693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1024"/>
            <a:ext cx="8229600" cy="3670081"/>
          </a:xfrm>
        </p:spPr>
        <p:txBody>
          <a:bodyPr>
            <a:normAutofit/>
          </a:bodyPr>
          <a:lstStyle/>
          <a:p>
            <a:pPr marL="0" indent="0" algn="ctr">
              <a:buNone/>
            </a:pPr>
            <a:r>
              <a:rPr lang="en-US" sz="4000" dirty="0" smtClean="0">
                <a:solidFill>
                  <a:srgbClr val="000000"/>
                </a:solidFill>
                <a:effectLst>
                  <a:outerShdw blurRad="38100" dist="38100" dir="2700000" algn="tl">
                    <a:srgbClr val="000000">
                      <a:alpha val="43137"/>
                    </a:srgbClr>
                  </a:outerShdw>
                </a:effectLst>
              </a:rPr>
              <a:t>Like most emotional disorders, depression necessitates that the sufferer speak about his or her struggles. This act alone can begin to initiate healing. </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35579570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46654"/>
            <a:ext cx="8229600" cy="4525963"/>
          </a:xfrm>
        </p:spPr>
        <p:txBody>
          <a:bodyPr>
            <a:normAutofit/>
          </a:bodyPr>
          <a:lstStyle/>
          <a:p>
            <a:pPr marL="0" indent="0" algn="ctr">
              <a:buNone/>
            </a:pPr>
            <a:r>
              <a:rPr lang="en-US" sz="3600" dirty="0" smtClean="0">
                <a:solidFill>
                  <a:srgbClr val="000000"/>
                </a:solidFill>
                <a:effectLst>
                  <a:outerShdw blurRad="38100" dist="38100" dir="2700000" algn="tl">
                    <a:srgbClr val="000000">
                      <a:alpha val="43137"/>
                    </a:srgbClr>
                  </a:outerShdw>
                </a:effectLst>
              </a:rPr>
              <a:t>A basic coping strategy for depression consists of talking to a friend (or a therapist) who knows how to listen and, even better, who knows how to help access more intensive resources, if needed. There is a healing effect in verbalizing thoughts and feelings.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13771342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15" y="0"/>
            <a:ext cx="9507119" cy="6858000"/>
          </a:xfrm>
          <a:prstGeom prst="rect">
            <a:avLst/>
          </a:prstGeom>
        </p:spPr>
      </p:pic>
      <p:sp>
        <p:nvSpPr>
          <p:cNvPr id="2" name="Title 1"/>
          <p:cNvSpPr>
            <a:spLocks noGrp="1"/>
          </p:cNvSpPr>
          <p:nvPr>
            <p:ph type="ctrTitle"/>
          </p:nvPr>
        </p:nvSpPr>
        <p:spPr>
          <a:xfrm>
            <a:off x="685800" y="2130425"/>
            <a:ext cx="7772400" cy="2343626"/>
          </a:xfrm>
        </p:spPr>
        <p:txBody>
          <a:bodyPr>
            <a:normAutofit/>
          </a:bodyPr>
          <a:lstStyle/>
          <a:p>
            <a:r>
              <a:rPr lang="en-US" sz="4000" dirty="0" smtClean="0">
                <a:latin typeface="Adobe Caslon Pro Bold"/>
                <a:cs typeface="Adobe Caslon Pro Bold"/>
              </a:rPr>
              <a:t>Lesson|7</a:t>
            </a:r>
            <a:br>
              <a:rPr lang="en-US" sz="4000" dirty="0" smtClean="0">
                <a:latin typeface="Adobe Caslon Pro Bold"/>
                <a:cs typeface="Adobe Caslon Pro Bold"/>
              </a:rPr>
            </a:br>
            <a:r>
              <a:rPr lang="en-US" sz="4000" dirty="0" smtClean="0">
                <a:solidFill>
                  <a:srgbClr val="3366FF"/>
                </a:solidFill>
                <a:latin typeface="Adobe Caslon Pro Bold"/>
                <a:cs typeface="Adobe Caslon Pro Bold"/>
              </a:rPr>
              <a:t>HOPE AGAINST DEPRESSION</a:t>
            </a:r>
            <a:endParaRPr lang="en-US" sz="4000" dirty="0">
              <a:solidFill>
                <a:srgbClr val="3366FF"/>
              </a:solidFill>
              <a:latin typeface="Adobe Caslon Pro Bold"/>
              <a:cs typeface="Adobe Caslon Pro Bold"/>
            </a:endParaRPr>
          </a:p>
        </p:txBody>
      </p:sp>
      <p:sp>
        <p:nvSpPr>
          <p:cNvPr id="3" name="Subtitle 2"/>
          <p:cNvSpPr>
            <a:spLocks noGrp="1"/>
          </p:cNvSpPr>
          <p:nvPr>
            <p:ph type="subTitle" idx="1"/>
          </p:nvPr>
        </p:nvSpPr>
        <p:spPr>
          <a:xfrm>
            <a:off x="1352644" y="4379108"/>
            <a:ext cx="6400800" cy="815345"/>
          </a:xfrm>
        </p:spPr>
        <p:txBody>
          <a:bodyPr>
            <a:normAutofit/>
          </a:bodyPr>
          <a:lstStyle/>
          <a:p>
            <a:r>
              <a:rPr lang="en-US" sz="1800" dirty="0" smtClean="0">
                <a:latin typeface="Adobe Caslon Pro"/>
                <a:cs typeface="Adobe Caslon Pro"/>
              </a:rPr>
              <a:t>By </a:t>
            </a:r>
            <a:r>
              <a:rPr lang="en-US" sz="1800" dirty="0" smtClean="0">
                <a:latin typeface="Adobe Caslon Pro"/>
                <a:cs typeface="Adobe Caslon Pro"/>
              </a:rPr>
              <a:t> </a:t>
            </a:r>
            <a:r>
              <a:rPr lang="en-US" sz="1800" dirty="0" smtClean="0">
                <a:latin typeface="Adobe Caslon Pro"/>
                <a:cs typeface="Adobe Caslon Pro"/>
              </a:rPr>
              <a:t>Julian </a:t>
            </a:r>
            <a:r>
              <a:rPr lang="en-US" sz="1800" dirty="0" err="1">
                <a:latin typeface="Adobe Caslon Pro"/>
                <a:cs typeface="Adobe Caslon Pro"/>
              </a:rPr>
              <a:t>M</a:t>
            </a:r>
            <a:r>
              <a:rPr lang="en-US" sz="1800" dirty="0" err="1" smtClean="0">
                <a:latin typeface="Adobe Caslon Pro"/>
                <a:cs typeface="Adobe Caslon Pro"/>
              </a:rPr>
              <a:t>elgosa</a:t>
            </a:r>
            <a:endParaRPr lang="en-US" sz="1800" dirty="0">
              <a:latin typeface="Adobe Caslon Pro"/>
              <a:cs typeface="Adobe Caslon Pro"/>
            </a:endParaRPr>
          </a:p>
        </p:txBody>
      </p:sp>
      <p:pic>
        <p:nvPicPr>
          <p:cNvPr id="4"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0337" y="5661899"/>
            <a:ext cx="676726" cy="51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a:xfrm>
            <a:off x="2484483" y="6160739"/>
            <a:ext cx="4149090" cy="4497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smtClean="0">
                <a:solidFill>
                  <a:srgbClr val="000000"/>
                </a:solidFill>
                <a:latin typeface="Calibri" pitchFamily="34" charset="0"/>
                <a:cs typeface="Calibri" pitchFamily="34" charset="0"/>
              </a:rPr>
              <a:t>General Conference</a:t>
            </a:r>
          </a:p>
          <a:p>
            <a:r>
              <a:rPr lang="en-US" sz="1100" dirty="0" smtClean="0">
                <a:solidFill>
                  <a:srgbClr val="000000"/>
                </a:solidFill>
                <a:latin typeface="Calibri" pitchFamily="34" charset="0"/>
                <a:cs typeface="Calibri" pitchFamily="34" charset="0"/>
              </a:rPr>
              <a:t>Women’s Ministries Department</a:t>
            </a:r>
          </a:p>
          <a:p>
            <a:r>
              <a:rPr lang="en-US" sz="1100" dirty="0" smtClean="0">
                <a:solidFill>
                  <a:srgbClr val="000000"/>
                </a:solidFill>
                <a:latin typeface="Calibri" pitchFamily="34" charset="0"/>
                <a:cs typeface="Calibri" pitchFamily="34" charset="0"/>
                <a:hlinkClick r:id="rId5"/>
              </a:rPr>
              <a:t>www.adventistwomensministries.org</a:t>
            </a:r>
            <a:r>
              <a:rPr lang="en-US" sz="1100" dirty="0" smtClean="0">
                <a:solidFill>
                  <a:srgbClr val="000000"/>
                </a:solidFill>
                <a:latin typeface="Calibri" pitchFamily="34" charset="0"/>
                <a:cs typeface="Calibri" pitchFamily="34" charset="0"/>
              </a:rPr>
              <a:t> </a:t>
            </a:r>
            <a:endParaRPr lang="en-US" sz="1100" dirty="0">
              <a:solidFill>
                <a:srgbClr val="000000"/>
              </a:solidFill>
              <a:latin typeface="Calibri" pitchFamily="34" charset="0"/>
              <a:cs typeface="Calibri" pitchFamily="34" charset="0"/>
            </a:endParaRPr>
          </a:p>
        </p:txBody>
      </p:sp>
      <p:pic>
        <p:nvPicPr>
          <p:cNvPr id="8" name="Picture 7"/>
          <p:cNvPicPr>
            <a:picLocks noChangeAspect="1"/>
          </p:cNvPicPr>
          <p:nvPr/>
        </p:nvPicPr>
        <p:blipFill>
          <a:blip r:embed="rId6"/>
          <a:stretch>
            <a:fillRect/>
          </a:stretch>
        </p:blipFill>
        <p:spPr>
          <a:xfrm>
            <a:off x="6681037" y="3075557"/>
            <a:ext cx="2590910" cy="3881653"/>
          </a:xfrm>
          <a:prstGeom prst="rect">
            <a:avLst/>
          </a:prstGeom>
          <a:ln>
            <a:noFill/>
          </a:ln>
          <a:effectLst>
            <a:softEdge rad="112500"/>
          </a:effectLst>
        </p:spPr>
      </p:pic>
    </p:spTree>
    <p:extLst>
      <p:ext uri="{BB962C8B-B14F-4D97-AF65-F5344CB8AC3E}">
        <p14:creationId xmlns:p14="http://schemas.microsoft.com/office/powerpoint/2010/main" val="20553955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a:xfrm>
            <a:off x="3119978" y="391760"/>
            <a:ext cx="6105497" cy="1143000"/>
          </a:xfrm>
        </p:spPr>
        <p:txBody>
          <a:bodyPr>
            <a:noAutofit/>
          </a:bodyPr>
          <a:lstStyle/>
          <a:p>
            <a:r>
              <a:rPr lang="en-US" b="1" dirty="0" smtClean="0">
                <a:solidFill>
                  <a:srgbClr val="FFFF00"/>
                </a:solidFill>
                <a:effectLst>
                  <a:outerShdw blurRad="38100" dist="38100" dir="2700000" algn="tl">
                    <a:srgbClr val="000000">
                      <a:alpha val="43137"/>
                    </a:srgbClr>
                  </a:outerShdw>
                </a:effectLst>
              </a:rPr>
              <a:t>The Need for Forgiveness</a:t>
            </a:r>
            <a:r>
              <a:rPr lang="en-US" dirty="0" smtClean="0">
                <a:solidFill>
                  <a:srgbClr val="FFFF00"/>
                </a:solidFill>
                <a:effectLst>
                  <a:outerShdw blurRad="38100" dist="38100" dir="2700000" algn="tl">
                    <a:srgbClr val="000000">
                      <a:alpha val="43137"/>
                    </a:srgbClr>
                  </a:outerShdw>
                </a:effectLst>
              </a:rPr>
              <a:t> </a:t>
            </a:r>
            <a:endParaRPr lang="en-US" dirty="0">
              <a:solidFill>
                <a:srgbClr val="FFFF00"/>
              </a:solidFill>
            </a:endParaRPr>
          </a:p>
        </p:txBody>
      </p:sp>
      <p:sp>
        <p:nvSpPr>
          <p:cNvPr id="3" name="Content Placeholder 2"/>
          <p:cNvSpPr>
            <a:spLocks noGrp="1"/>
          </p:cNvSpPr>
          <p:nvPr>
            <p:ph idx="1"/>
          </p:nvPr>
        </p:nvSpPr>
        <p:spPr>
          <a:xfrm>
            <a:off x="434880" y="2685225"/>
            <a:ext cx="8229600" cy="2760098"/>
          </a:xfrm>
        </p:spPr>
        <p:txBody>
          <a:bodyPr>
            <a:normAutofit/>
          </a:bodyPr>
          <a:lstStyle/>
          <a:p>
            <a:pPr algn="ctr"/>
            <a:r>
              <a:rPr lang="en-US" sz="4000" b="1" dirty="0" smtClean="0"/>
              <a:t>How did David find relief in his agony? </a:t>
            </a:r>
            <a:r>
              <a:rPr lang="en-US" sz="4000" i="1" dirty="0" smtClean="0"/>
              <a:t>Ps. 32:1–5; see also 1 John 1:9. </a:t>
            </a:r>
            <a:r>
              <a:rPr lang="en-US" sz="4000" b="1" dirty="0" smtClean="0"/>
              <a:t>How can we find this same thing for ourselves?</a:t>
            </a:r>
            <a:endParaRPr lang="en-US" sz="4000" dirty="0" smtClean="0"/>
          </a:p>
          <a:p>
            <a:pPr marL="0" indent="0" algn="ctr">
              <a:buNone/>
            </a:pPr>
            <a:endParaRPr lang="en-US" sz="4000" dirty="0"/>
          </a:p>
        </p:txBody>
      </p:sp>
    </p:spTree>
    <p:extLst>
      <p:ext uri="{BB962C8B-B14F-4D97-AF65-F5344CB8AC3E}">
        <p14:creationId xmlns:p14="http://schemas.microsoft.com/office/powerpoint/2010/main" val="35652998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8244" y="1884570"/>
            <a:ext cx="8229600" cy="4525963"/>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The guilt produced by </a:t>
            </a:r>
            <a:r>
              <a:rPr lang="en-US" sz="4000" b="1" dirty="0" err="1" smtClean="0">
                <a:solidFill>
                  <a:srgbClr val="000090"/>
                </a:solidFill>
                <a:effectLst>
                  <a:outerShdw blurRad="38100" dist="38100" dir="2700000" algn="tl">
                    <a:srgbClr val="000000">
                      <a:alpha val="43137"/>
                    </a:srgbClr>
                  </a:outerShdw>
                </a:effectLst>
              </a:rPr>
              <a:t>unconfessed</a:t>
            </a:r>
            <a:r>
              <a:rPr lang="en-US" sz="4000" b="1" dirty="0" smtClean="0">
                <a:solidFill>
                  <a:srgbClr val="000090"/>
                </a:solidFill>
                <a:effectLst>
                  <a:outerShdw blurRad="38100" dist="38100" dir="2700000" algn="tl">
                    <a:srgbClr val="000000">
                      <a:alpha val="43137"/>
                    </a:srgbClr>
                  </a:outerShdw>
                </a:effectLst>
              </a:rPr>
              <a:t> sins may become extremely painful</a:t>
            </a:r>
            <a:r>
              <a:rPr lang="en-US" sz="4000" dirty="0" smtClean="0">
                <a:solidFill>
                  <a:srgbClr val="000090"/>
                </a:solidFill>
              </a:rPr>
              <a:t>. </a:t>
            </a:r>
            <a:r>
              <a:rPr lang="en-US" sz="4000" dirty="0" smtClean="0"/>
              <a:t>The expressions used by David are a clear indication of intense, inward pain. Psalm 32 and other passages in Psalms show the severity of David’s emotional distress. </a:t>
            </a:r>
          </a:p>
          <a:p>
            <a:pPr marL="0" indent="0" algn="ctr">
              <a:buNone/>
            </a:pPr>
            <a:endParaRPr lang="en-US" sz="4000" dirty="0"/>
          </a:p>
        </p:txBody>
      </p:sp>
    </p:spTree>
    <p:extLst>
      <p:ext uri="{BB962C8B-B14F-4D97-AF65-F5344CB8AC3E}">
        <p14:creationId xmlns:p14="http://schemas.microsoft.com/office/powerpoint/2010/main" val="14131588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4570"/>
            <a:ext cx="8229600" cy="4525963"/>
          </a:xfrm>
        </p:spPr>
        <p:txBody>
          <a:bodyPr>
            <a:noAutofit/>
          </a:bodyPr>
          <a:lstStyle/>
          <a:p>
            <a:pPr marL="0" indent="0" algn="ctr">
              <a:buNone/>
            </a:pPr>
            <a:r>
              <a:rPr lang="en-US" sz="4400" b="1" dirty="0" smtClean="0">
                <a:solidFill>
                  <a:srgbClr val="000090"/>
                </a:solidFill>
                <a:effectLst>
                  <a:outerShdw blurRad="38100" dist="38100" dir="2700000" algn="tl">
                    <a:srgbClr val="000000">
                      <a:alpha val="43137"/>
                    </a:srgbClr>
                  </a:outerShdw>
                </a:effectLst>
              </a:rPr>
              <a:t>We can’t undo the past; what we can do, by God’s grace, is seek to learn from our past mistakes and, to whatever degree possible, make restitution for whatever wrong we have done. </a:t>
            </a:r>
            <a:endParaRPr lang="en-US" sz="4400" dirty="0" smtClean="0">
              <a:solidFill>
                <a:srgbClr val="000090"/>
              </a:solidFill>
            </a:endParaRPr>
          </a:p>
          <a:p>
            <a:pPr marL="0" indent="0" algn="ctr">
              <a:buNone/>
            </a:pPr>
            <a:endParaRPr lang="en-US" sz="4400" dirty="0">
              <a:solidFill>
                <a:srgbClr val="000090"/>
              </a:solidFill>
            </a:endParaRPr>
          </a:p>
        </p:txBody>
      </p:sp>
    </p:spTree>
    <p:extLst>
      <p:ext uri="{BB962C8B-B14F-4D97-AF65-F5344CB8AC3E}">
        <p14:creationId xmlns:p14="http://schemas.microsoft.com/office/powerpoint/2010/main" val="27495917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077630" y="388038"/>
            <a:ext cx="5881281" cy="1143000"/>
          </a:xfrm>
        </p:spPr>
        <p:txBody>
          <a:bodyPr>
            <a:noAutofit/>
          </a:bodyPr>
          <a:lstStyle/>
          <a:p>
            <a:r>
              <a:rPr lang="en-US" b="1" dirty="0" smtClean="0">
                <a:solidFill>
                  <a:srgbClr val="FFFF00"/>
                </a:solidFill>
                <a:effectLst>
                  <a:outerShdw blurRad="38100" dist="38100" dir="2700000" algn="tl">
                    <a:srgbClr val="000000">
                      <a:alpha val="43137"/>
                    </a:srgbClr>
                  </a:outerShdw>
                </a:effectLst>
              </a:rPr>
              <a:t/>
            </a:r>
            <a:br>
              <a:rPr lang="en-US" b="1" dirty="0" smtClean="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Hope Against Distress</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endParaRPr lang="en-US" dirty="0">
              <a:solidFill>
                <a:srgbClr val="FFFF00"/>
              </a:solidFill>
            </a:endParaRPr>
          </a:p>
        </p:txBody>
      </p:sp>
      <p:sp>
        <p:nvSpPr>
          <p:cNvPr id="3" name="Content Placeholder 2"/>
          <p:cNvSpPr>
            <a:spLocks noGrp="1"/>
          </p:cNvSpPr>
          <p:nvPr>
            <p:ph idx="1"/>
          </p:nvPr>
        </p:nvSpPr>
        <p:spPr>
          <a:xfrm>
            <a:off x="419288" y="2074150"/>
            <a:ext cx="8229600" cy="4525963"/>
          </a:xfrm>
        </p:spPr>
        <p:txBody>
          <a:bodyPr>
            <a:normAutofit/>
          </a:bodyPr>
          <a:lstStyle/>
          <a:p>
            <a:pPr marL="0" indent="0" algn="ctr">
              <a:buNone/>
            </a:pPr>
            <a:r>
              <a:rPr lang="en-US" sz="4000" dirty="0" smtClean="0"/>
              <a:t>Highly defective interpersonal relationships cause much stress and are associated with depression. Clearly stated by Micah </a:t>
            </a:r>
            <a:r>
              <a:rPr lang="en-US" sz="4000" i="1" dirty="0" smtClean="0"/>
              <a:t>(vs. 7), </a:t>
            </a:r>
            <a:r>
              <a:rPr lang="en-US" sz="4000" dirty="0" smtClean="0"/>
              <a:t>the conclusive ingredient to survive in the middle of a crisis is hope. </a:t>
            </a:r>
          </a:p>
          <a:p>
            <a:pPr marL="0" indent="0" algn="ctr">
              <a:buNone/>
            </a:pPr>
            <a:endParaRPr lang="en-US" sz="4000" dirty="0"/>
          </a:p>
        </p:txBody>
      </p:sp>
    </p:spTree>
    <p:extLst>
      <p:ext uri="{BB962C8B-B14F-4D97-AF65-F5344CB8AC3E}">
        <p14:creationId xmlns:p14="http://schemas.microsoft.com/office/powerpoint/2010/main" val="40529274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472269"/>
            <a:ext cx="8229600" cy="2608438"/>
          </a:xfrm>
        </p:spPr>
        <p:txBody>
          <a:bodyPr>
            <a:normAutofit/>
          </a:bodyPr>
          <a:lstStyle/>
          <a:p>
            <a:pPr marL="0" indent="0" algn="ctr">
              <a:buNone/>
            </a:pPr>
            <a:r>
              <a:rPr lang="en-US" sz="4400" b="1" dirty="0" smtClean="0">
                <a:solidFill>
                  <a:srgbClr val="000090"/>
                </a:solidFill>
              </a:rPr>
              <a:t>Hope is essential if we are to live our lives with a reasonable amount of mental health. </a:t>
            </a:r>
          </a:p>
          <a:p>
            <a:pPr marL="0" indent="0" algn="ctr">
              <a:buNone/>
            </a:pPr>
            <a:endParaRPr lang="en-US" sz="4400" dirty="0">
              <a:solidFill>
                <a:srgbClr val="000090"/>
              </a:solidFill>
            </a:endParaRPr>
          </a:p>
        </p:txBody>
      </p:sp>
    </p:spTree>
    <p:extLst>
      <p:ext uri="{BB962C8B-B14F-4D97-AF65-F5344CB8AC3E}">
        <p14:creationId xmlns:p14="http://schemas.microsoft.com/office/powerpoint/2010/main" val="11369090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25814"/>
            <a:ext cx="8229600" cy="3821743"/>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Hoping for Jesus’ return helps us to gain perspective over the many unpleasant things that surround us and allows us to look in confidence toward eternity. </a:t>
            </a:r>
          </a:p>
          <a:p>
            <a:pPr marL="0" indent="0" algn="ctr">
              <a:buNone/>
            </a:pPr>
            <a:endParaRPr lang="en-US" sz="4000" dirty="0">
              <a:solidFill>
                <a:srgbClr val="000090"/>
              </a:solidFill>
            </a:endParaRPr>
          </a:p>
        </p:txBody>
      </p:sp>
    </p:spTree>
    <p:extLst>
      <p:ext uri="{BB962C8B-B14F-4D97-AF65-F5344CB8AC3E}">
        <p14:creationId xmlns:p14="http://schemas.microsoft.com/office/powerpoint/2010/main" val="36928413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0936" y="2472269"/>
            <a:ext cx="8229600" cy="3992358"/>
          </a:xfrm>
        </p:spPr>
        <p:txBody>
          <a:bodyPr>
            <a:normAutofit/>
          </a:bodyPr>
          <a:lstStyle/>
          <a:p>
            <a:pPr algn="ctr"/>
            <a:r>
              <a:rPr lang="en-US" sz="4000" b="1" dirty="0" smtClean="0">
                <a:effectLst>
                  <a:outerShdw blurRad="38100" dist="38100" dir="2700000" algn="tl">
                    <a:srgbClr val="000000">
                      <a:alpha val="43137"/>
                    </a:srgbClr>
                  </a:outerShdw>
                </a:effectLst>
              </a:rPr>
              <a:t>One of the greatest mistakes a person can make is to believe that because they feel so down, so depressed, so hopeless, it means that God has abandoned them. Why is that, first of all, not true?</a:t>
            </a:r>
            <a:endParaRPr lang="en-US" sz="4000" dirty="0" smtClean="0">
              <a:effectLst>
                <a:outerShdw blurRad="38100" dist="38100" dir="2700000" algn="tl">
                  <a:srgbClr val="000000">
                    <a:alpha val="43137"/>
                  </a:srgbClr>
                </a:outerShdw>
              </a:effectLst>
            </a:endParaRPr>
          </a:p>
          <a:p>
            <a:pPr marL="0" indent="0" algn="ctr">
              <a:buNone/>
            </a:pPr>
            <a:endParaRPr lang="en-US" sz="4000" dirty="0"/>
          </a:p>
        </p:txBody>
      </p:sp>
    </p:spTree>
    <p:extLst>
      <p:ext uri="{BB962C8B-B14F-4D97-AF65-F5344CB8AC3E}">
        <p14:creationId xmlns:p14="http://schemas.microsoft.com/office/powerpoint/2010/main" val="16934686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3904" y="1732906"/>
            <a:ext cx="8679690" cy="4525963"/>
          </a:xfrm>
        </p:spPr>
        <p:txBody>
          <a:bodyPr>
            <a:noAutofit/>
          </a:bodyPr>
          <a:lstStyle/>
          <a:p>
            <a:pPr algn="ctr"/>
            <a:r>
              <a:rPr lang="en-US" sz="3600" b="1" dirty="0" smtClean="0">
                <a:solidFill>
                  <a:srgbClr val="000000"/>
                </a:solidFill>
                <a:effectLst>
                  <a:outerShdw blurRad="38100" dist="38100" dir="2700000" algn="tl">
                    <a:srgbClr val="000000">
                      <a:alpha val="43137"/>
                    </a:srgbClr>
                  </a:outerShdw>
                </a:effectLst>
              </a:rPr>
              <a:t>What Bible characters (such as Elijah, Jeremiah, John the Baptist in jail, Jesus in Gethsemane) can you point them to in order to show them that sadness and discouragement do not mean God has forsaken them? </a:t>
            </a:r>
          </a:p>
          <a:p>
            <a:pPr algn="ctr"/>
            <a:r>
              <a:rPr lang="en-US" sz="3600" b="1" dirty="0" smtClean="0">
                <a:solidFill>
                  <a:srgbClr val="000000"/>
                </a:solidFill>
                <a:effectLst>
                  <a:outerShdw blurRad="38100" dist="38100" dir="2700000" algn="tl">
                    <a:srgbClr val="000000">
                      <a:alpha val="43137"/>
                    </a:srgbClr>
                  </a:outerShdw>
                </a:effectLst>
              </a:rPr>
              <a:t>How can you help them learn that feelings are not a good barometer of faith?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12220392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41512" y="369428"/>
            <a:ext cx="5350508" cy="1143000"/>
          </a:xfrm>
        </p:spPr>
        <p:txBody>
          <a:bodyPr/>
          <a:lstStyle/>
          <a:p>
            <a:r>
              <a:rPr lang="en-US" dirty="0" smtClean="0">
                <a:solidFill>
                  <a:srgbClr val="008000"/>
                </a:solidFill>
                <a:latin typeface="Adobe Caslon Pro Bold"/>
                <a:cs typeface="Adobe Caslon Pro Bold"/>
              </a:rPr>
              <a:t>Healing Promise</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487943" y="2112067"/>
            <a:ext cx="5141988" cy="2456778"/>
          </a:xfrm>
        </p:spPr>
        <p:txBody>
          <a:bodyPr>
            <a:noAutofit/>
          </a:bodyPr>
          <a:lstStyle/>
          <a:p>
            <a:pPr marL="0" indent="0" algn="ctr">
              <a:buNone/>
            </a:pPr>
            <a:r>
              <a:rPr lang="en-US" sz="4000" b="1" dirty="0" smtClean="0">
                <a:latin typeface="Adobe Caslon Pro"/>
                <a:cs typeface="Adobe Caslon Pro"/>
              </a:rPr>
              <a:t>“The Lord is close to the brokenhearted and saves those who are crushed in spirit” </a:t>
            </a:r>
          </a:p>
          <a:p>
            <a:pPr marL="0" indent="0" algn="ctr">
              <a:buNone/>
            </a:pPr>
            <a:r>
              <a:rPr lang="en-US" i="1" dirty="0" smtClean="0">
                <a:latin typeface="Adobe Caslon Pro"/>
                <a:cs typeface="Adobe Caslon Pro"/>
              </a:rPr>
              <a:t>(Psalm 34:18, NIV).</a:t>
            </a:r>
            <a:endParaRPr lang="en-US" dirty="0" smtClean="0">
              <a:latin typeface="Adobe Caslon Pro"/>
              <a:cs typeface="Adobe Caslon Pro"/>
            </a:endParaRPr>
          </a:p>
          <a:p>
            <a:pPr marL="0" indent="0" algn="ctr">
              <a:buNone/>
            </a:pPr>
            <a:endParaRPr lang="en-US" sz="4000" dirty="0">
              <a:latin typeface="Adobe Caslon Pro"/>
              <a:cs typeface="Adobe Caslon Pro"/>
            </a:endParaRPr>
          </a:p>
        </p:txBody>
      </p:sp>
    </p:spTree>
    <p:extLst>
      <p:ext uri="{BB962C8B-B14F-4D97-AF65-F5344CB8AC3E}">
        <p14:creationId xmlns:p14="http://schemas.microsoft.com/office/powerpoint/2010/main" val="5314923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87943" y="2112067"/>
            <a:ext cx="5141988" cy="2456778"/>
          </a:xfrm>
        </p:spPr>
        <p:txBody>
          <a:bodyPr>
            <a:noAutofit/>
          </a:bodyPr>
          <a:lstStyle/>
          <a:p>
            <a:pPr marL="0" indent="0" algn="ctr">
              <a:buNone/>
            </a:pPr>
            <a:r>
              <a:rPr lang="en-US" sz="4000" b="1" dirty="0" smtClean="0"/>
              <a:t>“The Lord is close to the brokenhearted and saves those who are crushed in spirit” </a:t>
            </a:r>
          </a:p>
          <a:p>
            <a:pPr marL="0" indent="0" algn="ctr">
              <a:buNone/>
            </a:pPr>
            <a:r>
              <a:rPr lang="en-US" i="1" dirty="0" smtClean="0"/>
              <a:t>(Psalm 34:18, NIV).</a:t>
            </a:r>
            <a:endParaRPr lang="en-US" dirty="0" smtClean="0"/>
          </a:p>
          <a:p>
            <a:pPr marL="0" indent="0" algn="ctr">
              <a:buNone/>
            </a:pPr>
            <a:endParaRPr lang="en-US" sz="4000" dirty="0"/>
          </a:p>
        </p:txBody>
      </p:sp>
    </p:spTree>
    <p:extLst>
      <p:ext uri="{BB962C8B-B14F-4D97-AF65-F5344CB8AC3E}">
        <p14:creationId xmlns:p14="http://schemas.microsoft.com/office/powerpoint/2010/main" val="1201275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3793" y="2112066"/>
            <a:ext cx="6727202" cy="2437821"/>
          </a:xfrm>
        </p:spPr>
        <p:txBody>
          <a:bodyPr>
            <a:noAutofit/>
          </a:bodyPr>
          <a:lstStyle/>
          <a:p>
            <a:pPr marL="0" indent="0" algn="ctr">
              <a:buNone/>
            </a:pPr>
            <a:r>
              <a:rPr lang="en-US" sz="4400" b="1" dirty="0" smtClean="0">
                <a:solidFill>
                  <a:srgbClr val="002060"/>
                </a:solidFill>
                <a:effectLst>
                  <a:outerShdw blurRad="38100" dist="38100" dir="2700000" algn="tl">
                    <a:srgbClr val="000000">
                      <a:alpha val="43137"/>
                    </a:srgbClr>
                  </a:outerShdw>
                </a:effectLst>
              </a:rPr>
              <a:t>Depression, or extreme discouragement to the point of becoming disabled, has been experienced since the inception of sin.</a:t>
            </a:r>
          </a:p>
          <a:p>
            <a:pPr marL="0" indent="0" algn="ctr">
              <a:buNone/>
            </a:pPr>
            <a:endParaRPr lang="en-US" sz="4400" dirty="0"/>
          </a:p>
        </p:txBody>
      </p:sp>
    </p:spTree>
    <p:extLst>
      <p:ext uri="{BB962C8B-B14F-4D97-AF65-F5344CB8AC3E}">
        <p14:creationId xmlns:p14="http://schemas.microsoft.com/office/powerpoint/2010/main" val="22625040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9891" y="1998318"/>
            <a:ext cx="8035181" cy="4525963"/>
          </a:xfrm>
        </p:spPr>
        <p:txBody>
          <a:bodyPr>
            <a:normAutofit/>
          </a:bodyPr>
          <a:lstStyle/>
          <a:p>
            <a:pPr marL="0" indent="0" algn="ctr">
              <a:buNone/>
            </a:pPr>
            <a:r>
              <a:rPr lang="en-US" sz="3600" dirty="0" smtClean="0"/>
              <a:t>Hopelessness is a symptom of depression, and the biblical message of hope can offer us so much in contrast to a world that offers so little. </a:t>
            </a:r>
            <a:r>
              <a:rPr lang="en-US" sz="3600" b="1" dirty="0" smtClean="0">
                <a:solidFill>
                  <a:srgbClr val="000090"/>
                </a:solidFill>
                <a:effectLst>
                  <a:outerShdw blurRad="38100" dist="38100" dir="2700000" algn="tl">
                    <a:srgbClr val="000000">
                      <a:alpha val="43137"/>
                    </a:srgbClr>
                  </a:outerShdw>
                </a:effectLst>
              </a:rPr>
              <a:t>All people, at times, face moments of extreme discouragement for any variety of reasons. </a:t>
            </a:r>
          </a:p>
          <a:p>
            <a:pPr marL="0" indent="0" algn="ctr">
              <a:buNone/>
            </a:pPr>
            <a:endParaRPr lang="en-US" sz="3600" dirty="0"/>
          </a:p>
        </p:txBody>
      </p:sp>
    </p:spTree>
    <p:extLst>
      <p:ext uri="{BB962C8B-B14F-4D97-AF65-F5344CB8AC3E}">
        <p14:creationId xmlns:p14="http://schemas.microsoft.com/office/powerpoint/2010/main" val="21486669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376" y="1789780"/>
            <a:ext cx="8229600" cy="4525963"/>
          </a:xfrm>
        </p:spPr>
        <p:txBody>
          <a:bodyPr>
            <a:normAutofit/>
          </a:bodyPr>
          <a:lstStyle/>
          <a:p>
            <a:pPr marL="0" indent="0" algn="ctr">
              <a:buNone/>
            </a:pPr>
            <a:r>
              <a:rPr lang="en-US" sz="4400" dirty="0" smtClean="0"/>
              <a:t>No wonder, then, that the Word of God is filled with promises that can give all of us, </a:t>
            </a:r>
            <a:r>
              <a:rPr lang="en-US" sz="4400" b="1" dirty="0" smtClean="0">
                <a:solidFill>
                  <a:srgbClr val="000090"/>
                </a:solidFill>
                <a:effectLst>
                  <a:outerShdw blurRad="38100" dist="38100" dir="2700000" algn="tl">
                    <a:srgbClr val="000000">
                      <a:alpha val="43137"/>
                    </a:srgbClr>
                  </a:outerShdw>
                </a:effectLst>
              </a:rPr>
              <a:t>no matter our situation, reasons to hope for a better future, if not in this world then certainly in the next. </a:t>
            </a:r>
          </a:p>
          <a:p>
            <a:pPr marL="0" indent="0" algn="ctr">
              <a:buNone/>
            </a:pPr>
            <a:endParaRPr lang="en-US" sz="4400" dirty="0"/>
          </a:p>
        </p:txBody>
      </p:sp>
    </p:spTree>
    <p:extLst>
      <p:ext uri="{BB962C8B-B14F-4D97-AF65-F5344CB8AC3E}">
        <p14:creationId xmlns:p14="http://schemas.microsoft.com/office/powerpoint/2010/main" val="21804405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5" cy="6857999"/>
          </a:xfrm>
          <a:prstGeom prst="rect">
            <a:avLst/>
          </a:prstGeom>
        </p:spPr>
      </p:pic>
      <p:sp>
        <p:nvSpPr>
          <p:cNvPr id="2" name="Title 1"/>
          <p:cNvSpPr>
            <a:spLocks noGrp="1"/>
          </p:cNvSpPr>
          <p:nvPr>
            <p:ph type="title"/>
          </p:nvPr>
        </p:nvSpPr>
        <p:spPr>
          <a:xfrm>
            <a:off x="3393160" y="763128"/>
            <a:ext cx="5293639" cy="1143000"/>
          </a:xfrm>
        </p:spPr>
        <p:txBody>
          <a:bodyPr>
            <a:noAutofit/>
          </a:bodyPr>
          <a:lstStyle/>
          <a:p>
            <a:r>
              <a:rPr lang="en-US" b="1" dirty="0" smtClean="0">
                <a:solidFill>
                  <a:srgbClr val="FFFF00"/>
                </a:solidFill>
                <a:effectLst>
                  <a:outerShdw blurRad="38100" dist="38100" dir="2700000" algn="tl">
                    <a:srgbClr val="000000">
                      <a:alpha val="43137"/>
                    </a:srgbClr>
                  </a:outerShdw>
                </a:effectLst>
              </a:rPr>
              <a:t>The Downcast Soul </a:t>
            </a:r>
            <a:br>
              <a:rPr lang="en-US" b="1" dirty="0" smtClean="0">
                <a:solidFill>
                  <a:srgbClr val="FFFF00"/>
                </a:solidFill>
                <a:effectLst>
                  <a:outerShdw blurRad="38100" dist="38100" dir="2700000" algn="tl">
                    <a:srgbClr val="000000">
                      <a:alpha val="43137"/>
                    </a:srgbClr>
                  </a:outerShdw>
                </a:effectLst>
              </a:rPr>
            </a:br>
            <a:endParaRPr lang="en-US" dirty="0">
              <a:solidFill>
                <a:srgbClr val="FFFF00"/>
              </a:solidFill>
            </a:endParaRPr>
          </a:p>
        </p:txBody>
      </p:sp>
      <p:sp>
        <p:nvSpPr>
          <p:cNvPr id="3" name="Content Placeholder 2"/>
          <p:cNvSpPr>
            <a:spLocks noGrp="1"/>
          </p:cNvSpPr>
          <p:nvPr>
            <p:ph idx="1"/>
          </p:nvPr>
        </p:nvSpPr>
        <p:spPr>
          <a:xfrm>
            <a:off x="758247" y="2704182"/>
            <a:ext cx="8004377" cy="2646357"/>
          </a:xfrm>
        </p:spPr>
        <p:txBody>
          <a:bodyPr>
            <a:normAutofit/>
          </a:bodyPr>
          <a:lstStyle/>
          <a:p>
            <a:pPr marL="0" indent="0" algn="ctr">
              <a:buNone/>
            </a:pPr>
            <a:r>
              <a:rPr lang="en-US" sz="4000" b="1" dirty="0" smtClean="0"/>
              <a:t>Read Psalm 42. How can you relate to what’s being expressed there? </a:t>
            </a:r>
            <a:r>
              <a:rPr lang="en-US" sz="4000" b="1" dirty="0" smtClean="0">
                <a:solidFill>
                  <a:srgbClr val="000090"/>
                </a:solidFill>
                <a:effectLst>
                  <a:outerShdw blurRad="38100" dist="38100" dir="2700000" algn="tl">
                    <a:srgbClr val="000000">
                      <a:alpha val="43137"/>
                    </a:srgbClr>
                  </a:outerShdw>
                </a:effectLst>
              </a:rPr>
              <a:t>What hope is offered? </a:t>
            </a:r>
          </a:p>
          <a:p>
            <a:pPr marL="0" indent="0" algn="ctr">
              <a:buNone/>
            </a:pPr>
            <a:endParaRPr lang="en-US" sz="4000" dirty="0"/>
          </a:p>
        </p:txBody>
      </p:sp>
    </p:spTree>
    <p:extLst>
      <p:ext uri="{BB962C8B-B14F-4D97-AF65-F5344CB8AC3E}">
        <p14:creationId xmlns:p14="http://schemas.microsoft.com/office/powerpoint/2010/main" val="28370429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7696"/>
            <a:ext cx="8229600" cy="4525963"/>
          </a:xfrm>
        </p:spPr>
        <p:txBody>
          <a:bodyPr>
            <a:normAutofit/>
          </a:bodyPr>
          <a:lstStyle/>
          <a:p>
            <a:pPr marL="0" indent="0" algn="ctr">
              <a:buNone/>
            </a:pPr>
            <a:r>
              <a:rPr lang="en-US" sz="3600" b="1" dirty="0" smtClean="0">
                <a:solidFill>
                  <a:srgbClr val="002060"/>
                </a:solidFill>
                <a:effectLst>
                  <a:outerShdw blurRad="38100" dist="38100" dir="2700000" algn="tl">
                    <a:srgbClr val="000000">
                      <a:alpha val="43137"/>
                    </a:srgbClr>
                  </a:outerShdw>
                </a:effectLst>
              </a:rPr>
              <a:t>When one sees oneself negatively (“I am dumb”), looks at the world pessimistically (“life is always unfair”), and contemplates the future hopelessly (“it will never improve”), chances of depression become high. </a:t>
            </a:r>
            <a:r>
              <a:rPr lang="en-US" sz="4000" b="1" dirty="0" smtClean="0">
                <a:solidFill>
                  <a:srgbClr val="C00000"/>
                </a:solidFill>
                <a:effectLst>
                  <a:outerShdw blurRad="38100" dist="38100" dir="2700000" algn="tl">
                    <a:srgbClr val="000000">
                      <a:alpha val="43137"/>
                    </a:srgbClr>
                  </a:outerShdw>
                </a:effectLst>
              </a:rPr>
              <a:t>This attitude is called “catastrophic thinking.”</a:t>
            </a:r>
          </a:p>
          <a:p>
            <a:pPr marL="0" indent="0" algn="ctr">
              <a:buNone/>
            </a:pPr>
            <a:endParaRPr lang="en-US" sz="3600" dirty="0"/>
          </a:p>
        </p:txBody>
      </p:sp>
    </p:spTree>
    <p:extLst>
      <p:ext uri="{BB962C8B-B14F-4D97-AF65-F5344CB8AC3E}">
        <p14:creationId xmlns:p14="http://schemas.microsoft.com/office/powerpoint/2010/main" val="10901802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2919254" y="407344"/>
            <a:ext cx="5824413"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Consider the following alternatives:</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endParaRPr lang="en-US" dirty="0">
              <a:solidFill>
                <a:srgbClr val="FFFF00"/>
              </a:solidFill>
            </a:endParaRPr>
          </a:p>
        </p:txBody>
      </p:sp>
      <p:sp>
        <p:nvSpPr>
          <p:cNvPr id="3" name="Content Placeholder 2"/>
          <p:cNvSpPr>
            <a:spLocks noGrp="1"/>
          </p:cNvSpPr>
          <p:nvPr>
            <p:ph idx="1"/>
          </p:nvPr>
        </p:nvSpPr>
        <p:spPr>
          <a:xfrm>
            <a:off x="59124" y="1884570"/>
            <a:ext cx="8851896" cy="4525963"/>
          </a:xfrm>
        </p:spPr>
        <p:txBody>
          <a:bodyPr>
            <a:noAutofit/>
          </a:bodyPr>
          <a:lstStyle/>
          <a:p>
            <a:r>
              <a:rPr lang="en-US" sz="3600" b="1" i="1" dirty="0" smtClean="0">
                <a:solidFill>
                  <a:srgbClr val="990033"/>
                </a:solidFill>
                <a:effectLst>
                  <a:outerShdw blurRad="38100" dist="38100" dir="2700000" algn="tl">
                    <a:srgbClr val="000000">
                      <a:alpha val="43137"/>
                    </a:srgbClr>
                  </a:outerShdw>
                </a:effectLst>
              </a:rPr>
              <a:t>How to look at yourself. </a:t>
            </a:r>
            <a:r>
              <a:rPr lang="en-US" sz="3600" dirty="0" smtClean="0"/>
              <a:t>You were created in God’s image, to rule over creation </a:t>
            </a:r>
            <a:r>
              <a:rPr lang="en-US" sz="3600" i="1" dirty="0" smtClean="0"/>
              <a:t>(Gen. 1:26, 27). </a:t>
            </a:r>
          </a:p>
          <a:p>
            <a:r>
              <a:rPr lang="en-US" sz="3600" b="1" i="1" dirty="0" smtClean="0">
                <a:solidFill>
                  <a:srgbClr val="990033"/>
                </a:solidFill>
                <a:effectLst>
                  <a:outerShdw blurRad="38100" dist="38100" dir="2700000" algn="tl">
                    <a:srgbClr val="000000">
                      <a:alpha val="43137"/>
                    </a:srgbClr>
                  </a:outerShdw>
                </a:effectLst>
              </a:rPr>
              <a:t>The world. </a:t>
            </a:r>
            <a:r>
              <a:rPr lang="en-US" sz="3600" dirty="0" smtClean="0"/>
              <a:t>It is true that the world is rotten and full of evil. At the same time, there also are many right, noble, and admirable things </a:t>
            </a:r>
            <a:r>
              <a:rPr lang="en-US" sz="3600" i="1" dirty="0" smtClean="0"/>
              <a:t>(Phil. 4:8) </a:t>
            </a:r>
            <a:r>
              <a:rPr lang="en-US" sz="3600" dirty="0" smtClean="0"/>
              <a:t>to ponder upon. </a:t>
            </a:r>
          </a:p>
          <a:p>
            <a:pPr marL="0" indent="0">
              <a:buNone/>
            </a:pPr>
            <a:endParaRPr lang="en-US" sz="3600" dirty="0"/>
          </a:p>
        </p:txBody>
      </p:sp>
    </p:spTree>
    <p:extLst>
      <p:ext uri="{BB962C8B-B14F-4D97-AF65-F5344CB8AC3E}">
        <p14:creationId xmlns:p14="http://schemas.microsoft.com/office/powerpoint/2010/main" val="3371533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TotalTime>
  <Words>2354</Words>
  <Application>Microsoft Macintosh PowerPoint</Application>
  <PresentationFormat>On-screen Show (4:3)</PresentationFormat>
  <Paragraphs>207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Lesson|7 HOPE AGAINST DEPRESSION</vt:lpstr>
      <vt:lpstr>PowerPoint Presentation</vt:lpstr>
      <vt:lpstr>PowerPoint Presentation</vt:lpstr>
      <vt:lpstr>PowerPoint Presentation</vt:lpstr>
      <vt:lpstr>PowerPoint Presentation</vt:lpstr>
      <vt:lpstr>The Downcast Soul  </vt:lpstr>
      <vt:lpstr>PowerPoint Presentation</vt:lpstr>
      <vt:lpstr>Consider the following alternatives: </vt:lpstr>
      <vt:lpstr>PowerPoint Presentation</vt:lpstr>
      <vt:lpstr>The Consequences of Discouragement </vt:lpstr>
      <vt:lpstr>PowerPoint Presentation</vt:lpstr>
      <vt:lpstr>PowerPoint Presentation</vt:lpstr>
      <vt:lpstr>Depression causes a variety of painful manifestations:</vt:lpstr>
      <vt:lpstr>PowerPoint Presentation</vt:lpstr>
      <vt:lpstr>PowerPoint Presentation</vt:lpstr>
      <vt:lpstr>Relief From Depression </vt:lpstr>
      <vt:lpstr>PowerPoint Presentation</vt:lpstr>
      <vt:lpstr>PowerPoint Presentation</vt:lpstr>
      <vt:lpstr>The Need for Forgiveness </vt:lpstr>
      <vt:lpstr>PowerPoint Presentation</vt:lpstr>
      <vt:lpstr>PowerPoint Presentation</vt:lpstr>
      <vt:lpstr> Hope Against Distress </vt:lpstr>
      <vt:lpstr>PowerPoint Presentation</vt:lpstr>
      <vt:lpstr>PowerPoint Presentation</vt:lpstr>
      <vt:lpstr>PowerPoint Presentation</vt:lpstr>
      <vt:lpstr>PowerPoint Presentation</vt:lpstr>
      <vt:lpstr>Healing Promise</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HOPE AGAINST DEPRESSION</dc:title>
  <dc:creator>Raquel Arrais</dc:creator>
  <cp:lastModifiedBy>Raquel Arrais</cp:lastModifiedBy>
  <cp:revision>27</cp:revision>
  <dcterms:created xsi:type="dcterms:W3CDTF">2014-03-07T14:57:56Z</dcterms:created>
  <dcterms:modified xsi:type="dcterms:W3CDTF">2014-03-27T14:40:08Z</dcterms:modified>
</cp:coreProperties>
</file>